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9"/>
  </p:notesMasterIdLst>
  <p:sldIdLst>
    <p:sldId id="284" r:id="rId2"/>
    <p:sldId id="257" r:id="rId3"/>
    <p:sldId id="293" r:id="rId4"/>
    <p:sldId id="286" r:id="rId5"/>
    <p:sldId id="287" r:id="rId6"/>
    <p:sldId id="288" r:id="rId7"/>
    <p:sldId id="289" r:id="rId8"/>
    <p:sldId id="290" r:id="rId9"/>
    <p:sldId id="291" r:id="rId10"/>
    <p:sldId id="280" r:id="rId11"/>
    <p:sldId id="275" r:id="rId12"/>
    <p:sldId id="265" r:id="rId13"/>
    <p:sldId id="266" r:id="rId14"/>
    <p:sldId id="292" r:id="rId15"/>
    <p:sldId id="294" r:id="rId16"/>
    <p:sldId id="295" r:id="rId17"/>
    <p:sldId id="296" r:id="rId18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8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>
      <p:cViewPr varScale="1">
        <p:scale>
          <a:sx n="86" d="100"/>
          <a:sy n="86" d="100"/>
        </p:scale>
        <p:origin x="108" y="8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FEFFD-1839-476B-9672-45A542192D2A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00E2D-3351-4568-AE07-5AD336A82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06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51;g7e471ed578_0_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123" name="Google Shape;52;g7e471ed578_0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altLang="ru-RU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10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04f0dc047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f04f0dc047_1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04f0dc047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f04f0dc047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37761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AFA8B-3F6F-4C83-ABB8-8FBB4C50AB78}" type="datetime1">
              <a:rPr lang="en-US" smtClean="0"/>
              <a:t>10/27/2025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7761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84F72-D3F1-4409-87A9-5ED3F5BBCB37}" type="datetime1">
              <a:rPr lang="en-US" smtClean="0"/>
              <a:t>10/27/2025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7761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32281-E7E7-4617-98B4-16D899D6B5B7}" type="datetime1">
              <a:rPr lang="en-US" smtClean="0"/>
              <a:t>10/27/2025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6323" y="671575"/>
            <a:ext cx="5933224" cy="44138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7761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46E68-89C0-4601-A572-F0E7A5227036}" type="datetime1">
              <a:rPr lang="en-US" smtClean="0"/>
              <a:t>10/27/2025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869FF-CCCE-4B76-97C3-903C8333513F}" type="datetime1">
              <a:rPr lang="en-US" smtClean="0"/>
              <a:t>10/27/2025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939975"/>
            <a:ext cx="6858000" cy="692497"/>
          </a:xfrm>
        </p:spPr>
        <p:txBody>
          <a:bodyPr anchor="b"/>
          <a:lstStyle>
            <a:lvl1pPr algn="ctr">
              <a:defRPr sz="45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83455"/>
            <a:ext cx="2103120" cy="276999"/>
          </a:xfrm>
        </p:spPr>
        <p:txBody>
          <a:bodyPr/>
          <a:lstStyle/>
          <a:p>
            <a:fld id="{1FFAD6B2-095F-431C-8029-4889D8319A47}" type="datetime1">
              <a:rPr lang="en-US" smtClean="0"/>
              <a:t>10/27/2025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08960" y="4783455"/>
            <a:ext cx="292608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3680" y="4783455"/>
            <a:ext cx="2103120" cy="276999"/>
          </a:xfrm>
        </p:spPr>
        <p:txBody>
          <a:bodyPr/>
          <a:lstStyle/>
          <a:p>
            <a:fld id="{6458BDF1-1AB2-4BBB-BFC0-095765ED8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393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59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3425" y="214757"/>
            <a:ext cx="56629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37761C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3524" y="813663"/>
            <a:ext cx="7810500" cy="1076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EB141-A58D-4A61-9CF9-E8F7404D1CFF}" type="datetime1">
              <a:rPr lang="en-US" smtClean="0"/>
              <a:t>10/27/2025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>
        <a:defRPr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54;p13"/>
          <p:cNvSpPr txBox="1">
            <a:spLocks noGrp="1"/>
          </p:cNvSpPr>
          <p:nvPr>
            <p:ph type="ctrTitle"/>
          </p:nvPr>
        </p:nvSpPr>
        <p:spPr>
          <a:xfrm>
            <a:off x="685800" y="2180956"/>
            <a:ext cx="7235825" cy="533133"/>
          </a:xfrm>
        </p:spPr>
        <p:txBody>
          <a:bodyPr>
            <a:noAutofit/>
          </a:bodyPr>
          <a:lstStyle/>
          <a:p>
            <a:pPr marR="5080" indent="12700">
              <a:lnSpc>
                <a:spcPct val="100499"/>
              </a:lnSpc>
              <a:spcBef>
                <a:spcPts val="85"/>
              </a:spcBef>
            </a:pPr>
            <a:r>
              <a:rPr lang="ru-RU" sz="2000" dirty="0" err="1">
                <a:solidFill>
                  <a:srgbClr val="C00000"/>
                </a:solidFill>
              </a:rPr>
              <a:t>Гетероциклді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қосылыстардың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жіктелуі</a:t>
            </a:r>
            <a:r>
              <a:rPr lang="ru-RU" sz="2000" dirty="0">
                <a:solidFill>
                  <a:srgbClr val="C00000"/>
                </a:solidFill>
              </a:rPr>
              <a:t>, 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err="1">
                <a:solidFill>
                  <a:srgbClr val="C00000"/>
                </a:solidFill>
              </a:rPr>
              <a:t>номенклатурасы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және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практикалық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маңызы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099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34136" y="3293753"/>
            <a:ext cx="8520112" cy="79216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</a:pPr>
            <a:r>
              <a:rPr lang="ru-RU" alt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Дәріс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оқыған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: </a:t>
            </a:r>
            <a:r>
              <a:rPr lang="ru-RU" alt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х.ғ.к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. </a:t>
            </a:r>
            <a:r>
              <a:rPr lang="ru-RU" alt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Берғанаева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Гүлзат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Ерғазықызы</a:t>
            </a:r>
            <a:endParaRPr lang="ru-RU" altLang="ru-RU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4101" name="Прямоугольник 2"/>
          <p:cNvSpPr>
            <a:spLocks noChangeArrowheads="1"/>
          </p:cNvSpPr>
          <p:nvPr/>
        </p:nvSpPr>
        <p:spPr bwMode="auto">
          <a:xfrm>
            <a:off x="1866311" y="322984"/>
            <a:ext cx="5455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ə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л-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Фараби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атындағы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Қазақ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Ұлттық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Университеті</a:t>
            </a:r>
            <a:endParaRPr lang="ru-RU" altLang="ru-RU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жəне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химиялық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технология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факультеті</a:t>
            </a:r>
            <a:endParaRPr lang="ru-RU" alt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60" y="104278"/>
            <a:ext cx="1227755" cy="1353568"/>
          </a:xfrm>
          <a:prstGeom prst="rect">
            <a:avLst/>
          </a:prstGeom>
        </p:spPr>
      </p:pic>
      <p:pic>
        <p:nvPicPr>
          <p:cNvPr id="11" name="Picture 4" descr="https://ihn.kz/images/chem-lab-coop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565" y="137683"/>
            <a:ext cx="1286759" cy="128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3F64C5-CB7D-A151-DDA4-B0ECCA474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1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90207C-32BF-43D7-9C8E-0432B04869AB}"/>
              </a:ext>
            </a:extLst>
          </p:cNvPr>
          <p:cNvSpPr txBox="1"/>
          <p:nvPr/>
        </p:nvSpPr>
        <p:spPr>
          <a:xfrm>
            <a:off x="1866311" y="173893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latin typeface="+mn-lt"/>
              </a:rPr>
              <a:t>Дәріс 1</a:t>
            </a:r>
            <a:endParaRPr lang="ru-KZ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2353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"/>
          <p:cNvSpPr txBox="1"/>
          <p:nvPr/>
        </p:nvSpPr>
        <p:spPr>
          <a:xfrm>
            <a:off x="304799" y="758298"/>
            <a:ext cx="3383573" cy="427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+mn-lt"/>
              </a:rPr>
              <a:t>Атақты неміс химигі </a:t>
            </a:r>
            <a:r>
              <a:rPr lang="ru" sz="1400" b="1" dirty="0">
                <a:latin typeface="+mn-lt"/>
              </a:rPr>
              <a:t>Байер</a:t>
            </a:r>
            <a:r>
              <a:rPr lang="ru" sz="1400" dirty="0">
                <a:latin typeface="+mn-lt"/>
              </a:rPr>
              <a:t> алғаш рет </a:t>
            </a:r>
            <a:r>
              <a:rPr lang="ru" sz="1400" b="1" dirty="0">
                <a:latin typeface="+mn-lt"/>
              </a:rPr>
              <a:t>1870</a:t>
            </a:r>
            <a:r>
              <a:rPr lang="ru" sz="1400" dirty="0">
                <a:latin typeface="+mn-lt"/>
              </a:rPr>
              <a:t> жылы </a:t>
            </a:r>
            <a:r>
              <a:rPr lang="ru" sz="1400" b="1" dirty="0">
                <a:latin typeface="+mn-lt"/>
              </a:rPr>
              <a:t>индиго </a:t>
            </a:r>
            <a:r>
              <a:rPr lang="ru" sz="1400" dirty="0">
                <a:latin typeface="+mn-lt"/>
              </a:rPr>
              <a:t>синтездеді.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" sz="1400" dirty="0">
              <a:latin typeface="+mn-lt"/>
            </a:endParaRPr>
          </a:p>
          <a:p>
            <a:pPr algn="just" rtl="0"/>
            <a:r>
              <a:rPr lang="ru-RU" sz="1400" b="1" dirty="0">
                <a:solidFill>
                  <a:srgbClr val="0033CC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Индиго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sz="1400" dirty="0" err="1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асыл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қара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көк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түсі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де, </a:t>
            </a:r>
            <a:r>
              <a:rPr lang="ru-RU" sz="1400" dirty="0" err="1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құрметті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жасы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де </a:t>
            </a:r>
            <a:r>
              <a:rPr lang="ru-RU" sz="1400" dirty="0" err="1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бояғыштардың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патшасы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аталды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Индиго </a:t>
            </a:r>
            <a:r>
              <a:rPr lang="ru-RU" sz="1400" dirty="0" err="1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боялған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ленталар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ru-RU" sz="1400" dirty="0" err="1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мың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жыл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бұрын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жерленген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мысырлық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мумиялардан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табылды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4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" sz="1400" dirty="0">
              <a:latin typeface="+mn-l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+mn-lt"/>
              </a:rPr>
              <a:t>Ал 1882 жылы оны өндірудің өнеркәсіптік әдісі жасалды және тек 1897 жылы нарықта синтетикалық жолмен алынған индиго пайда болды.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" sz="1400" dirty="0">
              <a:latin typeface="+mn-l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+mn-lt"/>
              </a:rPr>
              <a:t>Алдымен синтетикалық бояғыш табиғиға қарағанда сәл арзан болды. Алайда, 1913 жылы оның құны екі есе төмен болды және бұл табиғи өнімнің маңыздылығын жоғалтуға әкелді.</a:t>
            </a:r>
            <a:endParaRPr sz="1400" dirty="0">
              <a:latin typeface="+mn-lt"/>
            </a:endParaRPr>
          </a:p>
        </p:txBody>
      </p:sp>
      <p:pic>
        <p:nvPicPr>
          <p:cNvPr id="216" name="Google Shape;216;p37"/>
          <p:cNvPicPr preferRelativeResize="0"/>
          <p:nvPr/>
        </p:nvPicPr>
        <p:blipFill>
          <a:blip r:embed="rId3">
            <a:alphaModFix/>
          </a:blip>
          <a:srcRect l="408" t="1235"/>
          <a:stretch>
            <a:fillRect/>
          </a:stretch>
        </p:blipFill>
        <p:spPr>
          <a:xfrm>
            <a:off x="4038600" y="2381611"/>
            <a:ext cx="4364766" cy="22816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C81184C-4135-3BE9-1D4F-66271B4972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10</a:t>
            </a:fld>
            <a:endParaRPr lang="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1364A1-AD07-5E50-4934-09E477287842}"/>
              </a:ext>
            </a:extLst>
          </p:cNvPr>
          <p:cNvSpPr txBox="1"/>
          <p:nvPr/>
        </p:nvSpPr>
        <p:spPr>
          <a:xfrm>
            <a:off x="304800" y="264426"/>
            <a:ext cx="4876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Гетероцикл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қатардағы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таби</a:t>
            </a:r>
            <a:r>
              <a:rPr lang="kk-KZ" sz="1600" b="1" dirty="0">
                <a:solidFill>
                  <a:schemeClr val="accent1">
                    <a:lumMod val="75000"/>
                  </a:schemeClr>
                </a:solidFill>
              </a:rPr>
              <a:t>ғи бояғыштар</a:t>
            </a:r>
            <a:endParaRPr lang="ru-KZ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33D890-965F-7938-BB98-1721827EA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885" y="154925"/>
            <a:ext cx="3383573" cy="1896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>
            <a:spLocks noGrp="1"/>
          </p:cNvSpPr>
          <p:nvPr>
            <p:ph type="body" idx="1"/>
          </p:nvPr>
        </p:nvSpPr>
        <p:spPr>
          <a:xfrm>
            <a:off x="491369" y="213171"/>
            <a:ext cx="5412900" cy="1810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1856 жылы Генри Перкин</a:t>
            </a:r>
            <a:r>
              <a:rPr lang="ru" sz="1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анилинмен хром қоспасымен тотығу арқылы қызыл-күлгін түсті затты (</a:t>
            </a:r>
            <a:r>
              <a:rPr lang="ru" sz="16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мовеин</a:t>
            </a:r>
            <a:r>
              <a:rPr lang="ru" sz="1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тапты. Кейінен ол химиялық өндірістің жаңа саласы - </a:t>
            </a:r>
            <a:r>
              <a:rPr lang="ru" sz="1600" i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анилин - бояу өнеркәсібінің</a:t>
            </a:r>
            <a:r>
              <a:rPr lang="ru" sz="1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негізін қалаған. 1858 жылы мовеин Англия нарығында пайда болады. Мовеин құрылысы тек келесі жүзжылдықта анықталған.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6" name="Google Shape;186;p32"/>
          <p:cNvPicPr preferRelativeResize="0"/>
          <p:nvPr/>
        </p:nvPicPr>
        <p:blipFill rotWithShape="1">
          <a:blip r:embed="rId3">
            <a:alphaModFix/>
          </a:blip>
          <a:srcRect t="4571"/>
          <a:stretch/>
        </p:blipFill>
        <p:spPr>
          <a:xfrm>
            <a:off x="6173005" y="213171"/>
            <a:ext cx="2009775" cy="200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A5D7694-EBBB-1F6F-EB2D-4C81A3B0E4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11</a:t>
            </a:fld>
            <a:endParaRPr lang="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97313C-CB3A-C69E-246C-EB29384EFEF9}"/>
              </a:ext>
            </a:extLst>
          </p:cNvPr>
          <p:cNvSpPr txBox="1"/>
          <p:nvPr/>
        </p:nvSpPr>
        <p:spPr>
          <a:xfrm>
            <a:off x="6742771" y="2307137"/>
            <a:ext cx="12106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1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Генри Перкин </a:t>
            </a:r>
            <a:endParaRPr lang="ru-KZ" sz="1200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D1244BF-56ED-DB47-6B22-B432E2A06D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999464"/>
              </p:ext>
            </p:extLst>
          </p:nvPr>
        </p:nvGraphicFramePr>
        <p:xfrm>
          <a:off x="309600" y="2063742"/>
          <a:ext cx="5863405" cy="2034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493463" imgH="2252118" progId="ChemDraw.Document.6.0">
                  <p:embed/>
                </p:oleObj>
              </mc:Choice>
              <mc:Fallback>
                <p:oleObj name="CS ChemDraw Drawing" r:id="rId4" imgW="6493463" imgH="2252118" progId="ChemDraw.Document.6.0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CD1244BF-56ED-DB47-6B22-B432E2A06D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600" y="2063742"/>
                        <a:ext cx="5863405" cy="2034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oogle Shape;118;p21">
            <a:extLst>
              <a:ext uri="{FF2B5EF4-FFF2-40B4-BE49-F238E27FC236}">
                <a16:creationId xmlns:a16="http://schemas.microsoft.com/office/drawing/2014/main" id="{19DCEE97-A6FF-FB39-2CFA-987945F1AD6E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0799" y="2632530"/>
            <a:ext cx="1894588" cy="1640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167" y="612710"/>
            <a:ext cx="2673354" cy="197246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329170" marR="5074" indent="-317119">
              <a:spcBef>
                <a:spcPts val="100"/>
              </a:spcBef>
              <a:buClr>
                <a:srgbClr val="FF0000"/>
              </a:buClr>
              <a:buSzPct val="116666"/>
              <a:buFont typeface="Microsoft Sans Serif"/>
              <a:buChar char="●"/>
              <a:tabLst>
                <a:tab pos="329170" algn="l"/>
              </a:tabLst>
            </a:pPr>
            <a:r>
              <a:rPr lang="kk-KZ" sz="1199" b="1" dirty="0">
                <a:solidFill>
                  <a:srgbClr val="FF0000"/>
                </a:solidFill>
                <a:latin typeface="Arial"/>
                <a:cs typeface="Arial"/>
              </a:rPr>
              <a:t>Цикл өлшемі бойынша</a:t>
            </a:r>
            <a:endParaRPr sz="1199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6522" y="26284"/>
            <a:ext cx="1459234" cy="444028"/>
          </a:xfrm>
          <a:prstGeom prst="rect">
            <a:avLst/>
          </a:prstGeom>
        </p:spPr>
        <p:txBody>
          <a:bodyPr vert="horz" wrap="square" lIns="0" tIns="126919" rIns="0" bIns="0" rtlCol="0">
            <a:spAutoFit/>
          </a:bodyPr>
          <a:lstStyle/>
          <a:p>
            <a:pPr algn="l">
              <a:spcBef>
                <a:spcPts val="95"/>
              </a:spcBef>
            </a:pPr>
            <a:r>
              <a:rPr lang="kk-KZ" sz="1998" spc="-10" dirty="0">
                <a:solidFill>
                  <a:srgbClr val="C00000"/>
                </a:solidFill>
              </a:rPr>
              <a:t>ЖІКТЕЛУІ</a:t>
            </a:r>
            <a:endParaRPr lang="kk-KZ" sz="1998" dirty="0">
              <a:solidFill>
                <a:srgbClr val="C00000"/>
              </a:solidFill>
            </a:endParaRPr>
          </a:p>
        </p:txBody>
      </p:sp>
      <p:pic>
        <p:nvPicPr>
          <p:cNvPr id="4" name="object 4"/>
          <p:cNvPicPr/>
          <p:nvPr/>
        </p:nvPicPr>
        <p:blipFill rotWithShape="1">
          <a:blip r:embed="rId2" cstate="print"/>
          <a:srcRect l="27820"/>
          <a:stretch/>
        </p:blipFill>
        <p:spPr>
          <a:xfrm>
            <a:off x="2136607" y="906164"/>
            <a:ext cx="4277065" cy="40904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0592" y="1294332"/>
            <a:ext cx="992957" cy="276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199" b="1" dirty="0">
                <a:solidFill>
                  <a:srgbClr val="0070C0"/>
                </a:solidFill>
                <a:latin typeface="Arial"/>
                <a:cs typeface="Arial"/>
              </a:rPr>
              <a:t>Үш мүшелі</a:t>
            </a:r>
            <a:endParaRPr lang="ru-RU" sz="1199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0592" y="2191221"/>
            <a:ext cx="1138650" cy="276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199" b="1" dirty="0">
                <a:solidFill>
                  <a:srgbClr val="0070C0"/>
                </a:solidFill>
                <a:latin typeface="Arial"/>
                <a:cs typeface="Arial"/>
              </a:rPr>
              <a:t>Төрт мүшелі</a:t>
            </a:r>
            <a:endParaRPr lang="ru-RU" sz="1199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6522" y="3086439"/>
            <a:ext cx="1060200" cy="276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199" b="1" dirty="0">
                <a:solidFill>
                  <a:srgbClr val="0070C0"/>
                </a:solidFill>
                <a:latin typeface="Arial"/>
                <a:cs typeface="Arial"/>
              </a:rPr>
              <a:t>Бес мүшелі</a:t>
            </a:r>
            <a:endParaRPr lang="ru-RU" sz="1199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0592" y="4095750"/>
            <a:ext cx="1194686" cy="276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199" b="1" dirty="0">
                <a:solidFill>
                  <a:srgbClr val="0070C0"/>
                </a:solidFill>
                <a:latin typeface="Arial"/>
                <a:cs typeface="Arial"/>
              </a:rPr>
              <a:t>Алты мүшелі</a:t>
            </a:r>
            <a:endParaRPr lang="ru-RU" sz="1199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6666" t="8411" r="15018" b="60212"/>
          <a:stretch/>
        </p:blipFill>
        <p:spPr>
          <a:xfrm>
            <a:off x="462274" y="516887"/>
            <a:ext cx="6316801" cy="1217697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33955" y="202104"/>
            <a:ext cx="3196454" cy="197246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329170" marR="5074" indent="-317119">
              <a:spcBef>
                <a:spcPts val="100"/>
              </a:spcBef>
              <a:buClr>
                <a:srgbClr val="FF0000"/>
              </a:buClr>
              <a:buSzPct val="116666"/>
              <a:buFont typeface="Microsoft Sans Serif"/>
              <a:buChar char="●"/>
              <a:tabLst>
                <a:tab pos="329170" algn="l"/>
              </a:tabLst>
            </a:pPr>
            <a:r>
              <a:rPr lang="kk-KZ" sz="1199" b="1" dirty="0">
                <a:solidFill>
                  <a:srgbClr val="FF0000"/>
                </a:solidFill>
                <a:latin typeface="Arial"/>
                <a:cs typeface="Arial"/>
              </a:rPr>
              <a:t>Гетероатом табиғаты бойынша</a:t>
            </a:r>
            <a:endParaRPr sz="1199" dirty="0">
              <a:latin typeface="Arial"/>
              <a:cs typeface="Arial"/>
            </a:endParaRPr>
          </a:p>
        </p:txBody>
      </p:sp>
      <p:pic>
        <p:nvPicPr>
          <p:cNvPr id="4" name="object 2"/>
          <p:cNvPicPr/>
          <p:nvPr/>
        </p:nvPicPr>
        <p:blipFill rotWithShape="1">
          <a:blip r:embed="rId2" cstate="print"/>
          <a:srcRect l="1005" t="53517" b="9224"/>
          <a:stretch/>
        </p:blipFill>
        <p:spPr>
          <a:xfrm>
            <a:off x="386168" y="2571750"/>
            <a:ext cx="7984780" cy="1446015"/>
          </a:xfrm>
          <a:prstGeom prst="rect">
            <a:avLst/>
          </a:prstGeom>
        </p:spPr>
      </p:pic>
      <p:sp>
        <p:nvSpPr>
          <p:cNvPr id="5" name="object 2"/>
          <p:cNvSpPr txBox="1"/>
          <p:nvPr/>
        </p:nvSpPr>
        <p:spPr>
          <a:xfrm>
            <a:off x="243671" y="2054544"/>
            <a:ext cx="3196454" cy="197246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329170" marR="5074" indent="-317119">
              <a:spcBef>
                <a:spcPts val="100"/>
              </a:spcBef>
              <a:buClr>
                <a:srgbClr val="FF0000"/>
              </a:buClr>
              <a:buSzPct val="116666"/>
              <a:buFont typeface="Microsoft Sans Serif"/>
              <a:buChar char="●"/>
              <a:tabLst>
                <a:tab pos="329170" algn="l"/>
              </a:tabLst>
            </a:pPr>
            <a:r>
              <a:rPr lang="kk-KZ" sz="1199" b="1" dirty="0">
                <a:solidFill>
                  <a:srgbClr val="FF0000"/>
                </a:solidFill>
                <a:latin typeface="Arial"/>
                <a:cs typeface="Arial"/>
              </a:rPr>
              <a:t>Ароматтылығы бойынша</a:t>
            </a:r>
            <a:endParaRPr sz="1199" dirty="0">
              <a:latin typeface="Arial"/>
              <a:cs typeface="Arial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1832182" y="4239102"/>
            <a:ext cx="3196454" cy="197246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051" marR="5074">
              <a:spcBef>
                <a:spcPts val="100"/>
              </a:spcBef>
              <a:buClr>
                <a:srgbClr val="FF0000"/>
              </a:buClr>
              <a:buSzPct val="116666"/>
              <a:tabLst>
                <a:tab pos="329170" algn="l"/>
              </a:tabLst>
            </a:pPr>
            <a:r>
              <a:rPr lang="kk-KZ" sz="1199" b="1" dirty="0">
                <a:solidFill>
                  <a:schemeClr val="tx1"/>
                </a:solidFill>
                <a:latin typeface="Arial"/>
                <a:cs typeface="Arial"/>
              </a:rPr>
              <a:t>Ароматты емес</a:t>
            </a:r>
            <a:endParaRPr sz="1199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5941909" y="4239102"/>
            <a:ext cx="3196454" cy="197246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051" marR="5074">
              <a:spcBef>
                <a:spcPts val="100"/>
              </a:spcBef>
              <a:buClr>
                <a:srgbClr val="FF0000"/>
              </a:buClr>
              <a:buSzPct val="116666"/>
              <a:tabLst>
                <a:tab pos="329170" algn="l"/>
              </a:tabLst>
            </a:pPr>
            <a:r>
              <a:rPr lang="kk-KZ" sz="1199" b="1" dirty="0">
                <a:solidFill>
                  <a:schemeClr val="tx1"/>
                </a:solidFill>
                <a:latin typeface="Arial"/>
                <a:cs typeface="Arial"/>
              </a:rPr>
              <a:t>Ароматты </a:t>
            </a:r>
            <a:endParaRPr sz="1199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4F540D5-54F0-2CAA-F70B-16D2F608D22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14</a:t>
            </a:fld>
            <a:endParaRPr lang="ru-K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7D801-A0A4-8346-349E-AEA423F22279}"/>
              </a:ext>
            </a:extLst>
          </p:cNvPr>
          <p:cNvSpPr txBox="1"/>
          <p:nvPr/>
        </p:nvSpPr>
        <p:spPr>
          <a:xfrm>
            <a:off x="609600" y="285750"/>
            <a:ext cx="5715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НОМЕНКЛАТУРА</a:t>
            </a:r>
          </a:p>
          <a:p>
            <a:pPr>
              <a:buNone/>
            </a:pP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 err="1">
                <a:solidFill>
                  <a:srgbClr val="336600"/>
                </a:solidFill>
              </a:rPr>
              <a:t>Тривиалды</a:t>
            </a:r>
            <a:r>
              <a:rPr lang="ru-RU" sz="1400" b="1" dirty="0">
                <a:solidFill>
                  <a:srgbClr val="336600"/>
                </a:solidFill>
              </a:rPr>
              <a:t> номенклатура.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solidFill>
                  <a:srgbClr val="336600"/>
                </a:solidFill>
              </a:rPr>
              <a:t>Ганч-</a:t>
            </a:r>
            <a:r>
              <a:rPr lang="ru-RU" sz="1400" b="1" dirty="0" err="1">
                <a:solidFill>
                  <a:srgbClr val="336600"/>
                </a:solidFill>
              </a:rPr>
              <a:t>Видман</a:t>
            </a:r>
            <a:r>
              <a:rPr lang="ru-RU" sz="1400" b="1" dirty="0">
                <a:solidFill>
                  <a:srgbClr val="336600"/>
                </a:solidFill>
              </a:rPr>
              <a:t> </a:t>
            </a:r>
            <a:r>
              <a:rPr lang="ru-RU" sz="1400" b="1" dirty="0" err="1">
                <a:solidFill>
                  <a:srgbClr val="336600"/>
                </a:solidFill>
              </a:rPr>
              <a:t>номенклатурасы</a:t>
            </a:r>
            <a:r>
              <a:rPr lang="ru-RU" sz="1400" b="1" dirty="0">
                <a:solidFill>
                  <a:srgbClr val="336600"/>
                </a:solidFill>
              </a:rPr>
              <a:t>.</a:t>
            </a:r>
          </a:p>
          <a:p>
            <a:pPr>
              <a:buNone/>
            </a:pPr>
            <a:endParaRPr lang="kk-KZ" sz="1400" dirty="0"/>
          </a:p>
          <a:p>
            <a:pPr>
              <a:buNone/>
            </a:pPr>
            <a:r>
              <a:rPr lang="en-US" sz="1400" dirty="0"/>
              <a:t>IUPAC </a:t>
            </a:r>
            <a:r>
              <a:rPr lang="ru-RU" sz="1400" dirty="0"/>
              <a:t>Ганч-</a:t>
            </a:r>
            <a:r>
              <a:rPr lang="ru-RU" sz="1400" dirty="0" err="1"/>
              <a:t>Видман</a:t>
            </a:r>
            <a:r>
              <a:rPr lang="ru-RU" sz="1400" dirty="0"/>
              <a:t> </a:t>
            </a:r>
            <a:r>
              <a:rPr lang="ru-RU" sz="1400" dirty="0" err="1"/>
              <a:t>номенклатурасын</a:t>
            </a:r>
            <a:r>
              <a:rPr lang="ru-RU" sz="1400" dirty="0"/>
              <a:t> </a:t>
            </a:r>
            <a:r>
              <a:rPr lang="ru-RU" sz="1400" dirty="0" err="1"/>
              <a:t>қолдануға</a:t>
            </a:r>
            <a:r>
              <a:rPr lang="ru-RU" sz="1400" dirty="0"/>
              <a:t> </a:t>
            </a:r>
            <a:r>
              <a:rPr lang="ru-RU" sz="1400" dirty="0" err="1"/>
              <a:t>кеңес</a:t>
            </a:r>
            <a:r>
              <a:rPr lang="ru-RU" sz="1400" dirty="0"/>
              <a:t> </a:t>
            </a:r>
            <a:r>
              <a:rPr lang="ru-RU" sz="1400" dirty="0" err="1"/>
              <a:t>береді</a:t>
            </a:r>
            <a:r>
              <a:rPr lang="ru-RU" sz="1400" dirty="0"/>
              <a:t>.</a:t>
            </a:r>
            <a:br>
              <a:rPr lang="ru-RU" sz="1400" dirty="0"/>
            </a:br>
            <a:r>
              <a:rPr lang="ru-RU" sz="1400" dirty="0" err="1"/>
              <a:t>Бірақ</a:t>
            </a:r>
            <a:r>
              <a:rPr lang="ru-RU" sz="1400" dirty="0"/>
              <a:t> </a:t>
            </a:r>
            <a:r>
              <a:rPr lang="ru-RU" sz="1400" dirty="0" err="1"/>
              <a:t>тривиалды</a:t>
            </a:r>
            <a:r>
              <a:rPr lang="ru-RU" sz="1400" dirty="0"/>
              <a:t> </a:t>
            </a:r>
            <a:r>
              <a:rPr lang="ru-RU" sz="1400" dirty="0" err="1"/>
              <a:t>атаулар</a:t>
            </a:r>
            <a:r>
              <a:rPr lang="ru-RU" sz="1400" dirty="0"/>
              <a:t> </a:t>
            </a:r>
            <a:r>
              <a:rPr lang="ru-RU" sz="1400" dirty="0" err="1"/>
              <a:t>көп</a:t>
            </a:r>
            <a:r>
              <a:rPr lang="ru-RU" sz="1400" dirty="0"/>
              <a:t> </a:t>
            </a:r>
            <a:r>
              <a:rPr lang="ru-RU" sz="1400" dirty="0" err="1"/>
              <a:t>қолданылады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0747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A1111D7-99E1-D207-B32D-815BAD59480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15</a:t>
            </a:fld>
            <a:endParaRPr lang="ru-K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78D8F7-57FF-FE05-E696-719A18CC76A9}"/>
              </a:ext>
            </a:extLst>
          </p:cNvPr>
          <p:cNvSpPr txBox="1"/>
          <p:nvPr/>
        </p:nvSpPr>
        <p:spPr>
          <a:xfrm>
            <a:off x="152400" y="285750"/>
            <a:ext cx="67056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Тривиалды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номенклатурасы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>
              <a:spcAft>
                <a:spcPts val="1200"/>
              </a:spcAft>
              <a:buNone/>
            </a:pPr>
            <a:r>
              <a:rPr lang="ru-RU" dirty="0" err="1">
                <a:latin typeface="+mn-lt"/>
              </a:rPr>
              <a:t>Гетероциклді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қосылыстардың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тривиалды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атаулары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әдетте</a:t>
            </a:r>
            <a:r>
              <a:rPr lang="ru-RU" dirty="0">
                <a:latin typeface="+mn-lt"/>
              </a:rPr>
              <a:t>, осы </a:t>
            </a:r>
            <a:r>
              <a:rPr lang="ru-RU" dirty="0" err="1">
                <a:latin typeface="+mn-lt"/>
              </a:rPr>
              <a:t>заттардың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табылу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жағдайларына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негізделеді</a:t>
            </a:r>
            <a:r>
              <a:rPr lang="ru-RU" dirty="0">
                <a:latin typeface="+mn-lt"/>
              </a:rPr>
              <a:t> (</a:t>
            </a:r>
            <a:r>
              <a:rPr lang="ru-RU" dirty="0" err="1">
                <a:latin typeface="+mn-lt"/>
              </a:rPr>
              <a:t>көзі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сипаттамалық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қасиеттері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және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т.б</a:t>
            </a:r>
            <a:r>
              <a:rPr lang="ru-RU" dirty="0">
                <a:latin typeface="+mn-lt"/>
              </a:rPr>
              <a:t>.).</a:t>
            </a:r>
          </a:p>
          <a:p>
            <a:pPr>
              <a:spcAft>
                <a:spcPts val="1200"/>
              </a:spcAft>
              <a:buNone/>
            </a:pPr>
            <a:r>
              <a:rPr lang="ru-RU" b="1" dirty="0" err="1">
                <a:solidFill>
                  <a:srgbClr val="336600"/>
                </a:solidFill>
                <a:latin typeface="+mn-lt"/>
              </a:rPr>
              <a:t>Метилпиридиндер</a:t>
            </a:r>
            <a:r>
              <a:rPr lang="ru-RU" dirty="0">
                <a:latin typeface="+mn-lt"/>
              </a:rPr>
              <a:t> «</a:t>
            </a:r>
            <a:r>
              <a:rPr lang="ru-RU" dirty="0" err="1">
                <a:latin typeface="+mn-lt"/>
              </a:rPr>
              <a:t>пиколиндер</a:t>
            </a:r>
            <a:r>
              <a:rPr lang="ru-RU" dirty="0">
                <a:latin typeface="+mn-lt"/>
              </a:rPr>
              <a:t>» (</a:t>
            </a:r>
            <a:r>
              <a:rPr lang="ru-RU" dirty="0" err="1">
                <a:latin typeface="+mn-lt"/>
              </a:rPr>
              <a:t>латынша</a:t>
            </a:r>
            <a:r>
              <a:rPr lang="ru-RU" dirty="0">
                <a:latin typeface="+mn-lt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+mn-lt"/>
              </a:rPr>
              <a:t>picatus</a:t>
            </a:r>
            <a:r>
              <a:rPr lang="en-US" dirty="0">
                <a:latin typeface="+mn-lt"/>
              </a:rPr>
              <a:t> – </a:t>
            </a:r>
            <a:r>
              <a:rPr lang="ru-RU" dirty="0" err="1">
                <a:latin typeface="+mn-lt"/>
              </a:rPr>
              <a:t>шайырмен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жабылған</a:t>
            </a:r>
            <a:r>
              <a:rPr lang="ru-RU" dirty="0">
                <a:latin typeface="+mn-lt"/>
              </a:rPr>
              <a:t>) </a:t>
            </a:r>
            <a:r>
              <a:rPr lang="ru-RU" dirty="0" err="1">
                <a:latin typeface="+mn-lt"/>
              </a:rPr>
              <a:t>тривиалды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атауына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ие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өйткені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олар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көмір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шайырынан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алынған</a:t>
            </a:r>
            <a:r>
              <a:rPr lang="ru-RU" dirty="0">
                <a:latin typeface="+mn-lt"/>
              </a:rPr>
              <a:t>.</a:t>
            </a:r>
          </a:p>
          <a:p>
            <a:pPr>
              <a:spcAft>
                <a:spcPts val="1200"/>
              </a:spcAft>
              <a:buNone/>
            </a:pPr>
            <a:r>
              <a:rPr lang="ru-RU" b="1" dirty="0">
                <a:solidFill>
                  <a:srgbClr val="336600"/>
                </a:solidFill>
                <a:latin typeface="+mn-lt"/>
              </a:rPr>
              <a:t>Фурфурол</a:t>
            </a:r>
            <a:r>
              <a:rPr lang="ru-RU" dirty="0">
                <a:solidFill>
                  <a:srgbClr val="336600"/>
                </a:solidFill>
                <a:latin typeface="+mn-lt"/>
              </a:rPr>
              <a:t> </a:t>
            </a:r>
            <a:r>
              <a:rPr lang="ru-RU" dirty="0" err="1">
                <a:latin typeface="+mn-lt"/>
              </a:rPr>
              <a:t>атауы</a:t>
            </a:r>
            <a:r>
              <a:rPr lang="ru-RU" dirty="0">
                <a:latin typeface="+mn-lt"/>
              </a:rPr>
              <a:t> лат </a:t>
            </a:r>
            <a:r>
              <a:rPr lang="ru-RU" dirty="0" err="1">
                <a:latin typeface="+mn-lt"/>
              </a:rPr>
              <a:t>тілінен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шыққан</a:t>
            </a:r>
            <a:r>
              <a:rPr lang="ru-RU" dirty="0">
                <a:latin typeface="+mn-lt"/>
              </a:rPr>
              <a:t> (</a:t>
            </a:r>
            <a:r>
              <a:rPr lang="en-US" i="1" dirty="0">
                <a:solidFill>
                  <a:srgbClr val="0070C0"/>
                </a:solidFill>
                <a:latin typeface="+mn-lt"/>
              </a:rPr>
              <a:t>furfur</a:t>
            </a:r>
            <a:r>
              <a:rPr lang="en-US" dirty="0">
                <a:latin typeface="+mn-lt"/>
              </a:rPr>
              <a:t> – </a:t>
            </a:r>
            <a:r>
              <a:rPr lang="ru-RU" dirty="0" err="1">
                <a:latin typeface="+mn-lt"/>
              </a:rPr>
              <a:t>кебек</a:t>
            </a:r>
            <a:r>
              <a:rPr lang="ru-RU" dirty="0">
                <a:latin typeface="+mn-lt"/>
              </a:rPr>
              <a:t>), </a:t>
            </a:r>
            <a:r>
              <a:rPr lang="ru-RU" dirty="0" err="1">
                <a:latin typeface="+mn-lt"/>
              </a:rPr>
              <a:t>ол</a:t>
            </a:r>
            <a:r>
              <a:rPr lang="ru-RU" dirty="0">
                <a:latin typeface="+mn-lt"/>
              </a:rPr>
              <a:t> да осы </a:t>
            </a:r>
            <a:r>
              <a:rPr lang="ru-RU" dirty="0" err="1">
                <a:latin typeface="+mn-lt"/>
              </a:rPr>
              <a:t>қосылыстың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қайдан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шыққанын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көрсетеді</a:t>
            </a:r>
            <a:r>
              <a:rPr lang="ru-RU" dirty="0">
                <a:latin typeface="+mn-lt"/>
              </a:rPr>
              <a:t>.</a:t>
            </a:r>
          </a:p>
          <a:p>
            <a:pPr>
              <a:spcAft>
                <a:spcPts val="1200"/>
              </a:spcAft>
              <a:buNone/>
            </a:pPr>
            <a:r>
              <a:rPr lang="ru-RU" b="1" dirty="0">
                <a:solidFill>
                  <a:srgbClr val="336600"/>
                </a:solidFill>
                <a:latin typeface="+mn-lt"/>
              </a:rPr>
              <a:t>Пиррол</a:t>
            </a:r>
            <a:r>
              <a:rPr lang="ru-RU" dirty="0">
                <a:solidFill>
                  <a:srgbClr val="008000"/>
                </a:solidFill>
                <a:latin typeface="+mn-lt"/>
              </a:rPr>
              <a:t> </a:t>
            </a:r>
            <a:r>
              <a:rPr lang="ru-RU" dirty="0" err="1">
                <a:latin typeface="+mn-lt"/>
              </a:rPr>
              <a:t>атауы</a:t>
            </a:r>
            <a:r>
              <a:rPr lang="ru-RU" dirty="0">
                <a:latin typeface="+mn-lt"/>
              </a:rPr>
              <a:t> – </a:t>
            </a:r>
            <a:r>
              <a:rPr lang="ru-RU" dirty="0" err="1">
                <a:latin typeface="+mn-lt"/>
              </a:rPr>
              <a:t>қарағай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кішкене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бұтақтарын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қышқылға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батырған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кезде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қанық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қызыл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түстің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пайда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болуымен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сипатталған</a:t>
            </a:r>
            <a:r>
              <a:rPr lang="ru-RU" dirty="0">
                <a:latin typeface="+mn-lt"/>
              </a:rPr>
              <a:t> (</a:t>
            </a:r>
            <a:r>
              <a:rPr lang="ru-RU" dirty="0" err="1">
                <a:latin typeface="+mn-lt"/>
              </a:rPr>
              <a:t>ежелгі</a:t>
            </a:r>
            <a:r>
              <a:rPr lang="ru-RU" dirty="0">
                <a:latin typeface="+mn-lt"/>
              </a:rPr>
              <a:t> грек </a:t>
            </a:r>
            <a:r>
              <a:rPr lang="en-US" i="1" dirty="0" err="1">
                <a:latin typeface="+mn-lt"/>
              </a:rPr>
              <a:t>pyr</a:t>
            </a:r>
            <a:r>
              <a:rPr lang="en-US" dirty="0">
                <a:latin typeface="+mn-lt"/>
              </a:rPr>
              <a:t> – </a:t>
            </a:r>
            <a:r>
              <a:rPr lang="ru-RU" dirty="0">
                <a:latin typeface="+mn-lt"/>
              </a:rPr>
              <a:t>от).</a:t>
            </a:r>
          </a:p>
        </p:txBody>
      </p:sp>
    </p:spTree>
    <p:extLst>
      <p:ext uri="{BB962C8B-B14F-4D97-AF65-F5344CB8AC3E}">
        <p14:creationId xmlns:p14="http://schemas.microsoft.com/office/powerpoint/2010/main" val="3008178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BCB0D2-62A8-84E3-1A86-AEE3148FA9E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16</a:t>
            </a:fld>
            <a:endParaRPr lang="ru-K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B3131-5BFB-AE87-E666-19AC3481706F}"/>
              </a:ext>
            </a:extLst>
          </p:cNvPr>
          <p:cNvSpPr txBox="1"/>
          <p:nvPr/>
        </p:nvSpPr>
        <p:spPr>
          <a:xfrm>
            <a:off x="457200" y="285750"/>
            <a:ext cx="6858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Ганч–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Видман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номенклатурасы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b="1" dirty="0">
                <a:solidFill>
                  <a:srgbClr val="336600"/>
                </a:solidFill>
              </a:rPr>
              <a:t>Ганч–</a:t>
            </a:r>
            <a:r>
              <a:rPr lang="ru-RU" b="1" dirty="0" err="1">
                <a:solidFill>
                  <a:srgbClr val="336600"/>
                </a:solidFill>
              </a:rPr>
              <a:t>Видман</a:t>
            </a:r>
            <a:r>
              <a:rPr lang="ru-RU" b="1" dirty="0">
                <a:solidFill>
                  <a:srgbClr val="336600"/>
                </a:solidFill>
              </a:rPr>
              <a:t> </a:t>
            </a:r>
            <a:r>
              <a:rPr lang="ru-RU" b="1" dirty="0" err="1">
                <a:solidFill>
                  <a:srgbClr val="336600"/>
                </a:solidFill>
              </a:rPr>
              <a:t>жүйесі</a:t>
            </a:r>
            <a:r>
              <a:rPr lang="ru-RU" dirty="0">
                <a:solidFill>
                  <a:srgbClr val="336600"/>
                </a:solidFill>
              </a:rPr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циклдың</a:t>
            </a:r>
            <a:r>
              <a:rPr lang="ru-RU" dirty="0"/>
              <a:t> </a:t>
            </a:r>
            <a:r>
              <a:rPr lang="ru-RU" dirty="0" err="1"/>
              <a:t>атауы</a:t>
            </a:r>
            <a:r>
              <a:rPr lang="ru-RU" dirty="0"/>
              <a:t> </a:t>
            </a:r>
            <a:r>
              <a:rPr lang="ru-RU" b="1" dirty="0" err="1"/>
              <a:t>префикстен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b="1" dirty="0" err="1"/>
              <a:t>түбірден</a:t>
            </a:r>
            <a:r>
              <a:rPr lang="ru-RU" b="1" dirty="0"/>
              <a:t> (</a:t>
            </a:r>
            <a:r>
              <a:rPr lang="ru-RU" b="1" dirty="0" err="1"/>
              <a:t>тамырдан</a:t>
            </a:r>
            <a:r>
              <a:rPr lang="ru-RU" b="1" dirty="0"/>
              <a:t>)</a:t>
            </a:r>
            <a:r>
              <a:rPr lang="ru-RU" dirty="0"/>
              <a:t> </a:t>
            </a:r>
            <a:r>
              <a:rPr lang="ru-RU" dirty="0" err="1"/>
              <a:t>тұрады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  <a:p>
            <a:pPr algn="just">
              <a:buNone/>
            </a:pPr>
            <a:r>
              <a:rPr lang="ru-RU" dirty="0"/>
              <a:t>Префикс </a:t>
            </a:r>
            <a:r>
              <a:rPr lang="ru-RU" dirty="0" err="1"/>
              <a:t>гетероатомның</a:t>
            </a:r>
            <a:r>
              <a:rPr lang="ru-RU" dirty="0"/>
              <a:t> </a:t>
            </a:r>
            <a:r>
              <a:rPr lang="ru-RU" dirty="0" err="1"/>
              <a:t>табиғатын</a:t>
            </a:r>
            <a:r>
              <a:rPr lang="ru-RU" dirty="0"/>
              <a:t> </a:t>
            </a:r>
            <a:r>
              <a:rPr lang="ru-RU" dirty="0" err="1"/>
              <a:t>көрсетеді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b="1" dirty="0"/>
              <a:t>«а»</a:t>
            </a:r>
            <a:r>
              <a:rPr lang="ru-RU" dirty="0"/>
              <a:t> </a:t>
            </a:r>
            <a:r>
              <a:rPr lang="ru-RU" dirty="0" err="1"/>
              <a:t>әрпімен</a:t>
            </a:r>
            <a:r>
              <a:rPr lang="ru-RU" dirty="0"/>
              <a:t> </a:t>
            </a:r>
            <a:r>
              <a:rPr lang="ru-RU" dirty="0" err="1"/>
              <a:t>аяқталады</a:t>
            </a:r>
            <a:r>
              <a:rPr lang="ru-RU" dirty="0"/>
              <a:t>, ал </a:t>
            </a:r>
            <a:r>
              <a:rPr lang="ru-RU" dirty="0" err="1"/>
              <a:t>түбір</a:t>
            </a:r>
            <a:r>
              <a:rPr lang="ru-RU" dirty="0"/>
              <a:t> </a:t>
            </a:r>
            <a:r>
              <a:rPr lang="ru-RU" dirty="0" err="1"/>
              <a:t>циклдің</a:t>
            </a:r>
            <a:r>
              <a:rPr lang="ru-RU" dirty="0"/>
              <a:t> </a:t>
            </a:r>
            <a:r>
              <a:rPr lang="ru-RU" dirty="0" err="1"/>
              <a:t>мөлшерін</a:t>
            </a:r>
            <a:r>
              <a:rPr lang="ru-RU" dirty="0"/>
              <a:t> мен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қанықтылығын</a:t>
            </a:r>
            <a:r>
              <a:rPr lang="ru-RU" dirty="0"/>
              <a:t> </a:t>
            </a:r>
            <a:r>
              <a:rPr lang="ru-RU" dirty="0" err="1"/>
              <a:t>білдіреді</a:t>
            </a:r>
            <a:r>
              <a:rPr lang="ru-RU" dirty="0"/>
              <a:t>. Егер </a:t>
            </a:r>
            <a:r>
              <a:rPr lang="ru-RU" dirty="0" err="1"/>
              <a:t>префикстен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тағы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дауысты</a:t>
            </a:r>
            <a:r>
              <a:rPr lang="ru-RU" dirty="0"/>
              <a:t> </a:t>
            </a:r>
            <a:r>
              <a:rPr lang="ru-RU" dirty="0" err="1"/>
              <a:t>дыбыс</a:t>
            </a:r>
            <a:r>
              <a:rPr lang="ru-RU" dirty="0"/>
              <a:t> </a:t>
            </a:r>
            <a:r>
              <a:rPr lang="ru-RU" dirty="0" err="1"/>
              <a:t>келсе</a:t>
            </a:r>
            <a:r>
              <a:rPr lang="ru-RU" dirty="0"/>
              <a:t>, </a:t>
            </a:r>
            <a:r>
              <a:rPr lang="ru-RU" dirty="0" err="1"/>
              <a:t>онда</a:t>
            </a:r>
            <a:r>
              <a:rPr lang="ru-RU" dirty="0"/>
              <a:t> </a:t>
            </a:r>
            <a:r>
              <a:rPr lang="ru-RU" b="1" dirty="0"/>
              <a:t>«а»</a:t>
            </a:r>
            <a:r>
              <a:rPr lang="ru-RU" dirty="0"/>
              <a:t> </a:t>
            </a:r>
            <a:r>
              <a:rPr lang="ru-RU" dirty="0" err="1"/>
              <a:t>әрпі</a:t>
            </a:r>
            <a:r>
              <a:rPr lang="ru-RU" dirty="0"/>
              <a:t> </a:t>
            </a:r>
            <a:r>
              <a:rPr lang="ru-RU" dirty="0" err="1"/>
              <a:t>түсіп</a:t>
            </a:r>
            <a:r>
              <a:rPr lang="ru-RU" dirty="0"/>
              <a:t> </a:t>
            </a:r>
            <a:r>
              <a:rPr lang="ru-RU" dirty="0" err="1"/>
              <a:t>қалады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артынан</a:t>
            </a:r>
            <a:r>
              <a:rPr lang="ru-RU" dirty="0"/>
              <a:t> цикл </a:t>
            </a:r>
            <a:r>
              <a:rPr lang="ru-RU" dirty="0" err="1"/>
              <a:t>өлшемін</a:t>
            </a:r>
            <a:r>
              <a:rPr lang="ru-RU" dirty="0"/>
              <a:t> </a:t>
            </a:r>
            <a:r>
              <a:rPr lang="ru-RU" dirty="0" err="1"/>
              <a:t>көрсететін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буын</a:t>
            </a:r>
            <a:r>
              <a:rPr lang="ru-RU" dirty="0"/>
              <a:t> </a:t>
            </a:r>
            <a:r>
              <a:rPr lang="ru-RU" dirty="0" err="1"/>
              <a:t>жалғанады</a:t>
            </a:r>
            <a:r>
              <a:rPr lang="ru-RU" dirty="0"/>
              <a:t>.</a:t>
            </a:r>
          </a:p>
          <a:p>
            <a:pPr algn="just">
              <a:buNone/>
            </a:pPr>
            <a:br>
              <a:rPr lang="ru-RU" dirty="0"/>
            </a:b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ереже</a:t>
            </a:r>
            <a:r>
              <a:rPr lang="ru-RU" dirty="0"/>
              <a:t> </a:t>
            </a:r>
            <a:r>
              <a:rPr lang="ru-RU" b="1" dirty="0" err="1"/>
              <a:t>гетероциклді</a:t>
            </a:r>
            <a:r>
              <a:rPr lang="ru-RU" b="1" dirty="0"/>
              <a:t> </a:t>
            </a:r>
            <a:r>
              <a:rPr lang="ru-RU" b="1" dirty="0" err="1"/>
              <a:t>қосылыстарды</a:t>
            </a:r>
            <a:r>
              <a:rPr lang="ru-RU" b="1" dirty="0"/>
              <a:t> </a:t>
            </a:r>
            <a:r>
              <a:rPr lang="ru-RU" b="1" dirty="0" err="1"/>
              <a:t>атауда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 (</a:t>
            </a:r>
            <a:r>
              <a:rPr lang="ru-RU" dirty="0" err="1"/>
              <a:t>мысалы</a:t>
            </a:r>
            <a:r>
              <a:rPr lang="ru-RU" dirty="0"/>
              <a:t>, пиридин, пиразол, тиофен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т.б</a:t>
            </a:r>
            <a:r>
              <a:rPr lang="ru-RU" dirty="0"/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467190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246236F-1EE3-A0DC-C253-61B7B5F1C7F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17</a:t>
            </a:fld>
            <a:endParaRPr lang="ru-K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8B38AD-62AA-6F14-EF62-C965BD539EA8}"/>
              </a:ext>
            </a:extLst>
          </p:cNvPr>
          <p:cNvSpPr txBox="1"/>
          <p:nvPr/>
        </p:nvSpPr>
        <p:spPr>
          <a:xfrm>
            <a:off x="990600" y="285750"/>
            <a:ext cx="533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</a:rPr>
              <a:t>НОМЕНКЛАТУРА</a:t>
            </a:r>
            <a:br>
              <a:rPr lang="ru-RU" dirty="0"/>
            </a:br>
            <a:r>
              <a:rPr lang="ru-RU" b="1" dirty="0"/>
              <a:t>Ганч–</a:t>
            </a:r>
            <a:r>
              <a:rPr lang="ru-RU" b="1" dirty="0" err="1"/>
              <a:t>Видман</a:t>
            </a:r>
            <a:r>
              <a:rPr lang="ru-RU" b="1" dirty="0"/>
              <a:t> </a:t>
            </a:r>
            <a:r>
              <a:rPr lang="ru-RU" b="1" dirty="0" err="1"/>
              <a:t>бойынша</a:t>
            </a:r>
            <a:r>
              <a:rPr lang="ru-RU" b="1" dirty="0"/>
              <a:t> </a:t>
            </a:r>
            <a:r>
              <a:rPr lang="ru-RU" b="1" dirty="0" err="1"/>
              <a:t>жүйелі</a:t>
            </a:r>
            <a:r>
              <a:rPr lang="ru-RU" b="1" dirty="0"/>
              <a:t> </a:t>
            </a:r>
            <a:r>
              <a:rPr lang="ru-RU" b="1" dirty="0" err="1"/>
              <a:t>атаулар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08974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800" y="361950"/>
            <a:ext cx="155352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chemeClr val="accent1">
                    <a:lumMod val="75000"/>
                  </a:schemeClr>
                </a:solidFill>
                <a:latin typeface="+mn-lt"/>
                <a:cs typeface="Microsoft Sans Serif"/>
              </a:rPr>
              <a:t>Жоспар</a:t>
            </a:r>
            <a:r>
              <a:rPr sz="2000" b="0" spc="-10" dirty="0">
                <a:solidFill>
                  <a:schemeClr val="accent1">
                    <a:lumMod val="75000"/>
                  </a:schemeClr>
                </a:solidFill>
                <a:latin typeface="+mn-lt"/>
                <a:cs typeface="Microsoft Sans Serif"/>
              </a:rPr>
              <a:t>: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+mn-lt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" y="971550"/>
            <a:ext cx="678180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indent="-4191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31800" algn="l"/>
              </a:tabLst>
            </a:pPr>
            <a:r>
              <a:rPr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Пиридин</a:t>
            </a:r>
            <a:r>
              <a:rPr sz="2000" spc="-5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жəне</a:t>
            </a:r>
            <a:r>
              <a:rPr sz="2000" spc="-45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оның</a:t>
            </a:r>
            <a:r>
              <a:rPr sz="2000" spc="385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гомологтары.</a:t>
            </a:r>
            <a:endParaRPr sz="2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431800" indent="-419100">
              <a:lnSpc>
                <a:spcPct val="100000"/>
              </a:lnSpc>
              <a:spcBef>
                <a:spcPts val="15"/>
              </a:spcBef>
              <a:buClr>
                <a:srgbClr val="595959"/>
              </a:buClr>
              <a:buAutoNum type="arabicPeriod"/>
              <a:tabLst>
                <a:tab pos="431800" algn="l"/>
              </a:tabLst>
            </a:pPr>
            <a:r>
              <a:rPr sz="2000" spc="-1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Пиридиннің</a:t>
            </a:r>
            <a:r>
              <a:rPr sz="2000" spc="-7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электронды</a:t>
            </a:r>
            <a:r>
              <a:rPr sz="2000" spc="-7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құрылысы.</a:t>
            </a:r>
            <a:endParaRPr sz="2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431800" indent="-419100">
              <a:spcBef>
                <a:spcPts val="15"/>
              </a:spcBef>
              <a:buFontTx/>
              <a:buAutoNum type="arabicPeriod"/>
              <a:tabLst>
                <a:tab pos="431800" algn="l"/>
              </a:tabLst>
            </a:pPr>
            <a:r>
              <a:rPr lang="ru-RU" sz="20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Алу</a:t>
            </a:r>
            <a:r>
              <a:rPr lang="ru-RU" sz="2000" spc="1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жолдары</a:t>
            </a:r>
            <a:r>
              <a:rPr lang="ru-RU" sz="2000" spc="-1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.</a:t>
            </a:r>
            <a:endParaRPr lang="ru-RU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431800" indent="-419100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431800" algn="l"/>
              </a:tabLst>
            </a:pPr>
            <a:r>
              <a:rPr sz="2000" spc="-1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Пиридиннің</a:t>
            </a:r>
            <a:r>
              <a:rPr sz="2000" spc="-5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химиялық</a:t>
            </a:r>
            <a:r>
              <a:rPr sz="2000" spc="-5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қасиеттері.</a:t>
            </a:r>
            <a:endParaRPr sz="2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431800" indent="-419100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431800" algn="l"/>
              </a:tabLst>
            </a:pPr>
            <a:r>
              <a:rPr sz="20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Пиридин</a:t>
            </a:r>
            <a:r>
              <a:rPr sz="2000" spc="-65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sz="2000" spc="-3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қатардағы</a:t>
            </a:r>
            <a:r>
              <a:rPr sz="2000" spc="-6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sz="2000" spc="-20" dirty="0">
                <a:latin typeface="+mn-lt"/>
                <a:cs typeface="Calibri" panose="020F0502020204030204" pitchFamily="34" charset="0"/>
              </a:rPr>
              <a:t>биологиялық</a:t>
            </a:r>
            <a:r>
              <a:rPr sz="2000" spc="-65" dirty="0">
                <a:latin typeface="+mn-lt"/>
                <a:cs typeface="Calibri" panose="020F0502020204030204" pitchFamily="34" charset="0"/>
              </a:rPr>
              <a:t> </a:t>
            </a:r>
            <a:r>
              <a:rPr sz="2000" spc="-20" dirty="0">
                <a:latin typeface="+mn-lt"/>
                <a:cs typeface="Calibri" panose="020F0502020204030204" pitchFamily="34" charset="0"/>
              </a:rPr>
              <a:t>активті</a:t>
            </a:r>
            <a:r>
              <a:rPr sz="2000" spc="-60" dirty="0">
                <a:latin typeface="+mn-lt"/>
                <a:cs typeface="Calibri" panose="020F0502020204030204" pitchFamily="34" charset="0"/>
              </a:rPr>
              <a:t> </a:t>
            </a:r>
            <a:r>
              <a:rPr sz="2000" spc="-10" dirty="0">
                <a:latin typeface="+mn-lt"/>
                <a:cs typeface="Calibri" panose="020F0502020204030204" pitchFamily="34" charset="0"/>
              </a:rPr>
              <a:t>қосылыстар.</a:t>
            </a:r>
            <a:endParaRPr sz="20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E1D9301-600A-561A-DBCE-75811605360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2</a:t>
            </a:fld>
            <a:endParaRPr lang="ru-K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62275" y="364675"/>
            <a:ext cx="6395725" cy="1951160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algn="just"/>
            <a:r>
              <a:rPr spc="-20" dirty="0" err="1">
                <a:solidFill>
                  <a:srgbClr val="0070C0"/>
                </a:solidFill>
                <a:uFill>
                  <a:solidFill>
                    <a:srgbClr val="0033CC"/>
                  </a:solidFill>
                </a:uFill>
              </a:rPr>
              <a:t>Гетероцикл</a:t>
            </a:r>
            <a:r>
              <a:rPr lang="ru-RU" spc="-20" dirty="0" err="1">
                <a:solidFill>
                  <a:srgbClr val="0070C0"/>
                </a:solidFill>
                <a:uFill>
                  <a:solidFill>
                    <a:srgbClr val="0033CC"/>
                  </a:solidFill>
                </a:uFill>
              </a:rPr>
              <a:t>ды</a:t>
            </a:r>
            <a:r>
              <a:rPr lang="ru-RU" spc="-20" dirty="0">
                <a:solidFill>
                  <a:srgbClr val="0070C0"/>
                </a:solidFill>
                <a:uFill>
                  <a:solidFill>
                    <a:srgbClr val="0033CC"/>
                  </a:solidFill>
                </a:uFill>
              </a:rPr>
              <a:t> </a:t>
            </a:r>
            <a:r>
              <a:rPr lang="kk-KZ" spc="-20" dirty="0">
                <a:solidFill>
                  <a:srgbClr val="0070C0"/>
                </a:solidFill>
                <a:uFill>
                  <a:solidFill>
                    <a:srgbClr val="0033CC"/>
                  </a:solidFill>
                </a:uFill>
              </a:rPr>
              <a:t>қосылыстар </a:t>
            </a:r>
            <a:r>
              <a:rPr spc="-10" dirty="0">
                <a:solidFill>
                  <a:srgbClr val="0070C0"/>
                </a:solidFill>
              </a:rPr>
              <a:t> </a:t>
            </a:r>
            <a:r>
              <a:rPr b="0" spc="-50" dirty="0">
                <a:solidFill>
                  <a:srgbClr val="000000"/>
                </a:solidFill>
                <a:latin typeface="Calibri"/>
                <a:cs typeface="Calibri"/>
              </a:rPr>
              <a:t>—</a:t>
            </a:r>
            <a:r>
              <a:rPr lang="kk-KZ" dirty="0"/>
              <a:t> </a:t>
            </a:r>
            <a:r>
              <a:rPr lang="ru-RU" b="0" dirty="0" err="1">
                <a:solidFill>
                  <a:schemeClr val="tx1"/>
                </a:solidFill>
              </a:rPr>
              <a:t>сақиналы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b="0" dirty="0" err="1">
                <a:solidFill>
                  <a:schemeClr val="tx1"/>
                </a:solidFill>
              </a:rPr>
              <a:t>молекулалар</a:t>
            </a:r>
            <a:r>
              <a:rPr lang="ru-RU" b="0" dirty="0">
                <a:solidFill>
                  <a:schemeClr val="tx1"/>
                </a:solidFill>
              </a:rPr>
              <a:t>, </a:t>
            </a:r>
            <a:r>
              <a:rPr lang="ru-RU" b="0" dirty="0" err="1">
                <a:solidFill>
                  <a:schemeClr val="tx1"/>
                </a:solidFill>
              </a:rPr>
              <a:t>сақина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b="0" dirty="0" err="1">
                <a:solidFill>
                  <a:schemeClr val="tx1"/>
                </a:solidFill>
              </a:rPr>
              <a:t>құрамында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b="0" dirty="0" err="1">
                <a:solidFill>
                  <a:schemeClr val="tx1"/>
                </a:solidFill>
              </a:rPr>
              <a:t>көміртек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b="0" dirty="0" err="1">
                <a:solidFill>
                  <a:schemeClr val="tx1"/>
                </a:solidFill>
              </a:rPr>
              <a:t>атомынан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b="0" dirty="0" err="1">
                <a:solidFill>
                  <a:schemeClr val="tx1"/>
                </a:solidFill>
              </a:rPr>
              <a:t>өзге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b="0" dirty="0" err="1">
                <a:solidFill>
                  <a:schemeClr val="tx1"/>
                </a:solidFill>
              </a:rPr>
              <a:t>бір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b="0" dirty="0" err="1">
                <a:solidFill>
                  <a:schemeClr val="tx1"/>
                </a:solidFill>
              </a:rPr>
              <a:t>немесе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b="0" dirty="0" err="1">
                <a:solidFill>
                  <a:schemeClr val="tx1"/>
                </a:solidFill>
              </a:rPr>
              <a:t>бірнеше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b="0" dirty="0" err="1">
                <a:solidFill>
                  <a:schemeClr val="tx1"/>
                </a:solidFill>
              </a:rPr>
              <a:t>гетероатомы</a:t>
            </a:r>
            <a:r>
              <a:rPr lang="ru-RU" b="0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rgbClr val="38761D"/>
                </a:solidFill>
              </a:rPr>
              <a:t>N,</a:t>
            </a:r>
            <a:r>
              <a:rPr lang="kk-KZ" dirty="0">
                <a:solidFill>
                  <a:srgbClr val="38761D"/>
                </a:solidFill>
              </a:rPr>
              <a:t> </a:t>
            </a:r>
            <a:r>
              <a:rPr lang="en-US" dirty="0">
                <a:solidFill>
                  <a:srgbClr val="38761D"/>
                </a:solidFill>
              </a:rPr>
              <a:t>O,</a:t>
            </a:r>
            <a:r>
              <a:rPr lang="kk-KZ" dirty="0">
                <a:solidFill>
                  <a:srgbClr val="38761D"/>
                </a:solidFill>
              </a:rPr>
              <a:t> </a:t>
            </a:r>
            <a:r>
              <a:rPr lang="en-US" spc="-50" dirty="0">
                <a:solidFill>
                  <a:srgbClr val="38761D"/>
                </a:solidFill>
              </a:rPr>
              <a:t>S</a:t>
            </a:r>
            <a:r>
              <a:rPr lang="en-US" dirty="0">
                <a:solidFill>
                  <a:srgbClr val="38761D"/>
                </a:solidFill>
              </a:rPr>
              <a:t> </a:t>
            </a:r>
            <a:r>
              <a:rPr lang="ru-RU" dirty="0" err="1">
                <a:solidFill>
                  <a:srgbClr val="38761D"/>
                </a:solidFill>
              </a:rPr>
              <a:t>т.б</a:t>
            </a:r>
            <a:r>
              <a:rPr lang="ru-RU" dirty="0">
                <a:solidFill>
                  <a:srgbClr val="38761D"/>
                </a:solidFill>
              </a:rPr>
              <a:t>.) </a:t>
            </a:r>
            <a:r>
              <a:rPr lang="ru-RU" b="0" dirty="0">
                <a:solidFill>
                  <a:schemeClr val="tx1"/>
                </a:solidFill>
              </a:rPr>
              <a:t>бар </a:t>
            </a:r>
            <a:r>
              <a:rPr lang="ru-RU" b="0" dirty="0" err="1">
                <a:solidFill>
                  <a:schemeClr val="tx1"/>
                </a:solidFill>
              </a:rPr>
              <a:t>органикалық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b="0" dirty="0" err="1">
                <a:solidFill>
                  <a:schemeClr val="tx1"/>
                </a:solidFill>
              </a:rPr>
              <a:t>қосылыстар</a:t>
            </a:r>
            <a:r>
              <a:rPr lang="ru-RU" b="0" dirty="0">
                <a:solidFill>
                  <a:schemeClr val="tx1"/>
                </a:solidFill>
              </a:rPr>
              <a:t>.</a:t>
            </a:r>
            <a:br>
              <a:rPr lang="ru-RU" b="0" dirty="0">
                <a:solidFill>
                  <a:schemeClr val="tx1"/>
                </a:solidFill>
              </a:rPr>
            </a:br>
            <a:br>
              <a:rPr lang="ru-RU" b="0" dirty="0">
                <a:solidFill>
                  <a:schemeClr val="tx1"/>
                </a:solidFill>
              </a:rPr>
            </a:br>
            <a:r>
              <a:rPr lang="ru-RU" b="0" dirty="0" err="1">
                <a:solidFill>
                  <a:schemeClr val="tx1"/>
                </a:solidFill>
              </a:rPr>
              <a:t>Гетероциклді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b="0" dirty="0" err="1">
                <a:solidFill>
                  <a:schemeClr val="tx1"/>
                </a:solidFill>
              </a:rPr>
              <a:t>қосылыстар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b="0" dirty="0" err="1">
                <a:solidFill>
                  <a:schemeClr val="tx1"/>
                </a:solidFill>
              </a:rPr>
              <a:t>табиғатта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b="0" dirty="0" err="1">
                <a:solidFill>
                  <a:schemeClr val="tx1"/>
                </a:solidFill>
              </a:rPr>
              <a:t>көп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b="0" dirty="0" err="1">
                <a:solidFill>
                  <a:schemeClr val="tx1"/>
                </a:solidFill>
              </a:rPr>
              <a:t>таралған</a:t>
            </a:r>
            <a:r>
              <a:rPr lang="ru-RU" b="0" dirty="0">
                <a:solidFill>
                  <a:schemeClr val="tx1"/>
                </a:solidFill>
              </a:rPr>
              <a:t> (</a:t>
            </a:r>
            <a:r>
              <a:rPr lang="ru-RU" b="0" dirty="0" err="1">
                <a:solidFill>
                  <a:schemeClr val="tx1"/>
                </a:solidFill>
              </a:rPr>
              <a:t>дәруміндер</a:t>
            </a:r>
            <a:r>
              <a:rPr lang="ru-RU" b="0" dirty="0">
                <a:solidFill>
                  <a:schemeClr val="tx1"/>
                </a:solidFill>
              </a:rPr>
              <a:t>, </a:t>
            </a:r>
            <a:r>
              <a:rPr lang="ru-RU" b="0" dirty="0" err="1">
                <a:solidFill>
                  <a:schemeClr val="tx1"/>
                </a:solidFill>
              </a:rPr>
              <a:t>алкалоидтар</a:t>
            </a:r>
            <a:r>
              <a:rPr lang="ru-RU" b="0" dirty="0">
                <a:solidFill>
                  <a:schemeClr val="tx1"/>
                </a:solidFill>
              </a:rPr>
              <a:t>, </a:t>
            </a:r>
            <a:r>
              <a:rPr lang="ru-RU" b="0" dirty="0" err="1">
                <a:solidFill>
                  <a:schemeClr val="tx1"/>
                </a:solidFill>
              </a:rPr>
              <a:t>пигменттер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b="0" dirty="0" err="1">
                <a:solidFill>
                  <a:schemeClr val="tx1"/>
                </a:solidFill>
              </a:rPr>
              <a:t>т.б</a:t>
            </a:r>
            <a:r>
              <a:rPr lang="ru-RU" b="0" dirty="0">
                <a:solidFill>
                  <a:schemeClr val="tx1"/>
                </a:solidFill>
              </a:rPr>
              <a:t>.). </a:t>
            </a:r>
            <a:r>
              <a:rPr lang="ru-RU" b="0" dirty="0" err="1">
                <a:solidFill>
                  <a:schemeClr val="tx1"/>
                </a:solidFill>
              </a:rPr>
              <a:t>Азотты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b="0" dirty="0" err="1">
                <a:solidFill>
                  <a:schemeClr val="tx1"/>
                </a:solidFill>
              </a:rPr>
              <a:t>гетероциклді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b="0" dirty="0" err="1">
                <a:solidFill>
                  <a:schemeClr val="tx1"/>
                </a:solidFill>
              </a:rPr>
              <a:t>қосылыстардың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b="0" dirty="0" err="1">
                <a:solidFill>
                  <a:schemeClr val="tx1"/>
                </a:solidFill>
              </a:rPr>
              <a:t>биологиялық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b="0" dirty="0" err="1">
                <a:solidFill>
                  <a:schemeClr val="tx1"/>
                </a:solidFill>
              </a:rPr>
              <a:t>процестерде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b="0" dirty="0" err="1">
                <a:solidFill>
                  <a:schemeClr val="tx1"/>
                </a:solidFill>
              </a:rPr>
              <a:t>маңызы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b="0" dirty="0" err="1">
                <a:solidFill>
                  <a:schemeClr val="tx1"/>
                </a:solidFill>
              </a:rPr>
              <a:t>зор</a:t>
            </a:r>
            <a:r>
              <a:rPr lang="ru-RU" b="0" dirty="0">
                <a:solidFill>
                  <a:schemeClr val="tx1"/>
                </a:solidFill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0CA5E1-94A5-EF64-215C-F6C7CD8A4A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4</a:t>
            </a:fld>
            <a:endParaRPr lang="ru-K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4A2927-BAA5-F586-E333-CDCA92D6BAA9}"/>
              </a:ext>
            </a:extLst>
          </p:cNvPr>
          <p:cNvSpPr txBox="1"/>
          <p:nvPr/>
        </p:nvSpPr>
        <p:spPr>
          <a:xfrm>
            <a:off x="1219200" y="200005"/>
            <a:ext cx="624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Құрамында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гетероциклдар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бар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табиғи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қосылыстар</a:t>
            </a:r>
            <a:endParaRPr lang="ru-K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C7FFD0-0E26-7011-7030-FFAC9B8A0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8600" y="733129"/>
            <a:ext cx="5525751" cy="388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95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98B9F9F-724C-1F23-BC09-1CF04B287FC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5</a:t>
            </a:fld>
            <a:endParaRPr lang="ru-KZ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45E684-3B73-BDED-6242-2C1E3259F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r="1141"/>
          <a:stretch>
            <a:fillRect/>
          </a:stretch>
        </p:blipFill>
        <p:spPr>
          <a:xfrm>
            <a:off x="609600" y="285750"/>
            <a:ext cx="649268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02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D9CFBA3-2919-E6FF-21A7-42D31CBA3C2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6</a:t>
            </a:fld>
            <a:endParaRPr lang="ru-K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5D091-1046-F8F5-5CC2-E77873973A2D}"/>
              </a:ext>
            </a:extLst>
          </p:cNvPr>
          <p:cNvSpPr txBox="1"/>
          <p:nvPr/>
        </p:nvSpPr>
        <p:spPr>
          <a:xfrm>
            <a:off x="533400" y="438150"/>
            <a:ext cx="2057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Пиридин </a:t>
            </a:r>
            <a:r>
              <a:rPr lang="ru-RU" sz="1600" b="1" i="1" dirty="0" err="1">
                <a:solidFill>
                  <a:schemeClr val="accent1">
                    <a:lumMod val="75000"/>
                  </a:schemeClr>
                </a:solidFill>
              </a:rPr>
              <a:t>алкалоидтары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/>
            <a:endParaRPr lang="ru-RU" sz="16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1600" dirty="0" err="1"/>
              <a:t>әртүрлі</a:t>
            </a:r>
            <a:r>
              <a:rPr lang="ru-RU" sz="1600" dirty="0"/>
              <a:t> </a:t>
            </a:r>
            <a:r>
              <a:rPr lang="ru-RU" sz="1600" dirty="0" err="1"/>
              <a:t>өсімдік</a:t>
            </a:r>
            <a:r>
              <a:rPr lang="ru-RU" sz="1600" dirty="0"/>
              <a:t> </a:t>
            </a:r>
            <a:r>
              <a:rPr lang="ru-RU" sz="1600" dirty="0" err="1"/>
              <a:t>тұқымдастарынан</a:t>
            </a:r>
            <a:r>
              <a:rPr lang="ru-RU" sz="1600" dirty="0"/>
              <a:t> </a:t>
            </a:r>
            <a:r>
              <a:rPr lang="ru-RU" sz="1600" dirty="0" err="1"/>
              <a:t>бөлініп</a:t>
            </a:r>
            <a:r>
              <a:rPr lang="ru-RU" sz="1600" dirty="0"/>
              <a:t> </a:t>
            </a:r>
            <a:r>
              <a:rPr lang="ru-RU" sz="1600" dirty="0" err="1"/>
              <a:t>алынған</a:t>
            </a:r>
            <a:r>
              <a:rPr lang="ru-RU" sz="1600" dirty="0"/>
              <a:t>. </a:t>
            </a:r>
          </a:p>
          <a:p>
            <a:pPr algn="just"/>
            <a:endParaRPr lang="ru-RU" sz="1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68FE89-DC00-A6F2-8C54-31099F467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4595" y="589358"/>
            <a:ext cx="4881340" cy="3200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397C03-EC6A-CF93-7675-997BBF2D9DE9}"/>
              </a:ext>
            </a:extLst>
          </p:cNvPr>
          <p:cNvSpPr txBox="1"/>
          <p:nvPr/>
        </p:nvSpPr>
        <p:spPr>
          <a:xfrm>
            <a:off x="685800" y="2281445"/>
            <a:ext cx="284913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u="sng" dirty="0" err="1"/>
              <a:t>Ең</a:t>
            </a:r>
            <a:r>
              <a:rPr lang="ru-RU" sz="1600" u="sng" dirty="0"/>
              <a:t> </a:t>
            </a:r>
            <a:r>
              <a:rPr lang="ru-RU" sz="1600" u="sng" dirty="0" err="1"/>
              <a:t>маңызды</a:t>
            </a:r>
            <a:r>
              <a:rPr lang="ru-RU" sz="1600" u="sng" dirty="0"/>
              <a:t> </a:t>
            </a:r>
            <a:r>
              <a:rPr lang="ru-RU" sz="1600" u="sng" dirty="0" err="1"/>
              <a:t>өкілдері</a:t>
            </a:r>
            <a:r>
              <a:rPr lang="ru-RU" sz="1600" u="sng" dirty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кониин (</a:t>
            </a:r>
            <a:r>
              <a:rPr lang="en-US" sz="1600" dirty="0"/>
              <a:t>I</a:t>
            </a:r>
            <a:r>
              <a:rPr lang="ru-RU" sz="1600" dirty="0"/>
              <a:t>),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лобелин (</a:t>
            </a:r>
            <a:r>
              <a:rPr lang="en-US" sz="1600" dirty="0"/>
              <a:t>II), </a:t>
            </a:r>
            <a:endParaRPr lang="kk-K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ареколин (</a:t>
            </a:r>
            <a:r>
              <a:rPr lang="en-US" sz="1600" dirty="0"/>
              <a:t>III)</a:t>
            </a:r>
            <a:endParaRPr lang="kk-K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рицинин (</a:t>
            </a:r>
            <a:r>
              <a:rPr lang="en-US" sz="1600" dirty="0"/>
              <a:t>IV).</a:t>
            </a:r>
            <a:endParaRPr lang="ru-KZ" sz="1600" dirty="0"/>
          </a:p>
        </p:txBody>
      </p:sp>
    </p:spTree>
    <p:extLst>
      <p:ext uri="{BB962C8B-B14F-4D97-AF65-F5344CB8AC3E}">
        <p14:creationId xmlns:p14="http://schemas.microsoft.com/office/powerpoint/2010/main" val="1263649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279FA4B-ED7E-0B00-24C1-AAFB6795355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7</a:t>
            </a:fld>
            <a:endParaRPr lang="ru-K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AE2D74-1D3A-E017-E67A-A2C0BDB44742}"/>
              </a:ext>
            </a:extLst>
          </p:cNvPr>
          <p:cNvSpPr txBox="1"/>
          <p:nvPr/>
        </p:nvSpPr>
        <p:spPr>
          <a:xfrm>
            <a:off x="609600" y="209550"/>
            <a:ext cx="50552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Пиридин мен </a:t>
            </a:r>
            <a:r>
              <a:rPr lang="ru-RU" sz="1600" b="1" i="1" dirty="0" err="1">
                <a:solidFill>
                  <a:schemeClr val="accent1">
                    <a:lumMod val="75000"/>
                  </a:schemeClr>
                </a:solidFill>
              </a:rPr>
              <a:t>пиперидиннің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 би- </a:t>
            </a:r>
            <a:r>
              <a:rPr lang="ru-RU" sz="1600" b="1" i="1" dirty="0" err="1">
                <a:solidFill>
                  <a:schemeClr val="accent1">
                    <a:lumMod val="75000"/>
                  </a:schemeClr>
                </a:solidFill>
              </a:rPr>
              <a:t>және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i="1" dirty="0" err="1">
                <a:solidFill>
                  <a:schemeClr val="accent1">
                    <a:lumMod val="75000"/>
                  </a:schemeClr>
                </a:solidFill>
              </a:rPr>
              <a:t>үш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i="1" dirty="0" err="1">
                <a:solidFill>
                  <a:schemeClr val="accent1">
                    <a:lumMod val="75000"/>
                  </a:schemeClr>
                </a:solidFill>
              </a:rPr>
              <a:t>циклді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1600" b="1" i="1" dirty="0" err="1">
                <a:solidFill>
                  <a:schemeClr val="accent1">
                    <a:lumMod val="75000"/>
                  </a:schemeClr>
                </a:solidFill>
              </a:rPr>
              <a:t>конденсирленбеген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i="1" dirty="0" err="1">
                <a:solidFill>
                  <a:schemeClr val="accent1">
                    <a:lumMod val="75000"/>
                  </a:schemeClr>
                </a:solidFill>
              </a:rPr>
              <a:t>туындылары</a:t>
            </a:r>
            <a:endParaRPr lang="ru-KZ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D3F6AD-5758-8F65-CB2B-5F5E67DE3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31242"/>
          <a:stretch>
            <a:fillRect/>
          </a:stretch>
        </p:blipFill>
        <p:spPr>
          <a:xfrm>
            <a:off x="938295" y="980924"/>
            <a:ext cx="3910410" cy="20672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16B1DB-2F39-AC0A-35A2-2982B60DC2CD}"/>
              </a:ext>
            </a:extLst>
          </p:cNvPr>
          <p:cNvSpPr txBox="1"/>
          <p:nvPr/>
        </p:nvSpPr>
        <p:spPr>
          <a:xfrm>
            <a:off x="1447800" y="3000079"/>
            <a:ext cx="106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анабазин</a:t>
            </a:r>
            <a:endParaRPr lang="ru-K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926D4A-68AB-48B6-6D35-B60CB342445F}"/>
              </a:ext>
            </a:extLst>
          </p:cNvPr>
          <p:cNvSpPr txBox="1"/>
          <p:nvPr/>
        </p:nvSpPr>
        <p:spPr>
          <a:xfrm>
            <a:off x="3581400" y="3030857"/>
            <a:ext cx="1066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никотин</a:t>
            </a:r>
            <a:endParaRPr lang="ru-KZ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C90FBE6-D0AA-F6E0-CEA1-2939AF220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100130"/>
            <a:ext cx="249555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1254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BA20254-9562-10D7-0E72-7F9179ED45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8</a:t>
            </a:fld>
            <a:endParaRPr lang="ru-KZ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B8CC49-7CCC-BD45-2EF3-95C6A54A10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936"/>
          <a:stretch>
            <a:fillRect/>
          </a:stretch>
        </p:blipFill>
        <p:spPr>
          <a:xfrm>
            <a:off x="3877577" y="-177221"/>
            <a:ext cx="2462212" cy="1809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3807EB-8EB6-D167-538F-663C03D67473}"/>
              </a:ext>
            </a:extLst>
          </p:cNvPr>
          <p:cNvSpPr txBox="1"/>
          <p:nvPr/>
        </p:nvSpPr>
        <p:spPr>
          <a:xfrm>
            <a:off x="380999" y="727654"/>
            <a:ext cx="3124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 err="1"/>
              <a:t>негізгі</a:t>
            </a:r>
            <a:r>
              <a:rPr lang="ru-RU" sz="1200" dirty="0"/>
              <a:t> </a:t>
            </a:r>
            <a:r>
              <a:rPr lang="ru-RU" sz="1200" dirty="0" err="1"/>
              <a:t>компоненті</a:t>
            </a:r>
            <a:r>
              <a:rPr lang="ru-RU" sz="1200" dirty="0"/>
              <a:t> - </a:t>
            </a:r>
            <a:r>
              <a:rPr lang="el-GR" sz="1200" dirty="0"/>
              <a:t>β-</a:t>
            </a:r>
            <a:r>
              <a:rPr lang="ru-RU" sz="1200" dirty="0"/>
              <a:t>лактам мен </a:t>
            </a:r>
            <a:r>
              <a:rPr lang="ru-RU" sz="1200" dirty="0" err="1"/>
              <a:t>тиазолидин</a:t>
            </a:r>
            <a:r>
              <a:rPr lang="ru-RU" sz="1200" dirty="0"/>
              <a:t> </a:t>
            </a:r>
            <a:r>
              <a:rPr lang="ru-RU" sz="1200" dirty="0" err="1"/>
              <a:t>сақинасынан</a:t>
            </a:r>
            <a:r>
              <a:rPr lang="ru-RU" sz="1200" dirty="0"/>
              <a:t> </a:t>
            </a:r>
            <a:r>
              <a:rPr lang="ru-RU" sz="1200" dirty="0" err="1"/>
              <a:t>тұратын</a:t>
            </a:r>
            <a:r>
              <a:rPr lang="ru-RU" sz="1200" dirty="0"/>
              <a:t> 6-АПА (6-аминопенициллан </a:t>
            </a:r>
            <a:r>
              <a:rPr lang="ru-RU" sz="1200" dirty="0" err="1"/>
              <a:t>қышқылы</a:t>
            </a:r>
            <a:r>
              <a:rPr lang="ru-RU" sz="1200" dirty="0"/>
              <a:t>).</a:t>
            </a:r>
            <a:endParaRPr lang="ru-KZ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D14741-0A6F-5A4D-270A-24FD46303B50}"/>
              </a:ext>
            </a:extLst>
          </p:cNvPr>
          <p:cNvSpPr txBox="1"/>
          <p:nvPr/>
        </p:nvSpPr>
        <p:spPr>
          <a:xfrm>
            <a:off x="685800" y="216631"/>
            <a:ext cx="182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70C0"/>
                </a:solidFill>
              </a:rPr>
              <a:t>Пенициллин </a:t>
            </a:r>
            <a:endParaRPr lang="ru-KZ" sz="1600" b="1" i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64CB2B-1552-9BB1-723E-22C99FCCEA82}"/>
              </a:ext>
            </a:extLst>
          </p:cNvPr>
          <p:cNvSpPr txBox="1"/>
          <p:nvPr/>
        </p:nvSpPr>
        <p:spPr>
          <a:xfrm>
            <a:off x="3733800" y="1809578"/>
            <a:ext cx="373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Оны </a:t>
            </a:r>
            <a:r>
              <a:rPr lang="ru-RU" sz="1200" dirty="0" err="1"/>
              <a:t>алғаш</a:t>
            </a:r>
            <a:r>
              <a:rPr lang="ru-RU" sz="1200" dirty="0"/>
              <a:t> </a:t>
            </a:r>
            <a:r>
              <a:rPr lang="ru-RU" sz="1200" dirty="0" err="1"/>
              <a:t>рет</a:t>
            </a:r>
            <a:r>
              <a:rPr lang="ru-RU" sz="1200" dirty="0"/>
              <a:t>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1928 </a:t>
            </a:r>
            <a:r>
              <a:rPr lang="ru-RU" sz="1200" b="1" dirty="0" err="1">
                <a:solidFill>
                  <a:schemeClr val="accent1">
                    <a:lumMod val="75000"/>
                  </a:schemeClr>
                </a:solidFill>
              </a:rPr>
              <a:t>жылы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</a:rPr>
              <a:t>Александр Флеминг </a:t>
            </a:r>
            <a:r>
              <a:rPr lang="ru-RU" sz="1200" dirty="0" err="1"/>
              <a:t>ашқан</a:t>
            </a:r>
            <a:r>
              <a:rPr lang="ru-RU" sz="1200" dirty="0"/>
              <a:t> </a:t>
            </a:r>
            <a:r>
              <a:rPr lang="ru-RU" sz="1200" dirty="0" err="1"/>
              <a:t>және</a:t>
            </a:r>
            <a:r>
              <a:rPr lang="ru-RU" sz="1200" dirty="0"/>
              <a:t> </a:t>
            </a:r>
            <a:r>
              <a:rPr lang="en-US" sz="1200" i="1" dirty="0"/>
              <a:t>Penicillium</a:t>
            </a:r>
            <a:r>
              <a:rPr lang="en-US" sz="1200" dirty="0"/>
              <a:t> </a:t>
            </a:r>
            <a:r>
              <a:rPr lang="ru-RU" sz="1200" dirty="0" err="1"/>
              <a:t>туысының</a:t>
            </a:r>
            <a:r>
              <a:rPr lang="ru-RU" sz="1200" dirty="0"/>
              <a:t> </a:t>
            </a:r>
            <a:r>
              <a:rPr lang="ru-RU" sz="1200" dirty="0" err="1"/>
              <a:t>саңырауқұлақтарынан</a:t>
            </a:r>
            <a:r>
              <a:rPr lang="ru-RU" sz="1200" dirty="0"/>
              <a:t> </a:t>
            </a:r>
            <a:r>
              <a:rPr lang="ru-RU" sz="1200" dirty="0" err="1"/>
              <a:t>алынған</a:t>
            </a:r>
            <a:r>
              <a:rPr lang="ru-RU" sz="1200" dirty="0"/>
              <a:t>.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Ол сифилис, </a:t>
            </a:r>
            <a:r>
              <a:rPr lang="ru-RU" sz="1200" dirty="0" err="1"/>
              <a:t>стрептококкты</a:t>
            </a:r>
            <a:r>
              <a:rPr lang="ru-RU" sz="1200" dirty="0"/>
              <a:t> ангина, </a:t>
            </a:r>
            <a:r>
              <a:rPr lang="ru-RU" sz="1200" dirty="0" err="1"/>
              <a:t>стрептококкты</a:t>
            </a:r>
            <a:r>
              <a:rPr lang="ru-RU" sz="1200" dirty="0"/>
              <a:t> </a:t>
            </a:r>
            <a:r>
              <a:rPr lang="ru-RU" sz="1200" dirty="0" err="1"/>
              <a:t>инфекциялар</a:t>
            </a:r>
            <a:r>
              <a:rPr lang="ru-RU" sz="1200" dirty="0"/>
              <a:t> </a:t>
            </a:r>
            <a:r>
              <a:rPr lang="ru-RU" sz="1200" dirty="0" err="1"/>
              <a:t>және</a:t>
            </a:r>
            <a:r>
              <a:rPr lang="ru-RU" sz="1200" dirty="0"/>
              <a:t> </a:t>
            </a:r>
            <a:r>
              <a:rPr lang="ru-RU" sz="1200" dirty="0" err="1"/>
              <a:t>стафилококкты</a:t>
            </a:r>
            <a:r>
              <a:rPr lang="ru-RU" sz="1200" dirty="0"/>
              <a:t> </a:t>
            </a:r>
            <a:r>
              <a:rPr lang="ru-RU" sz="1200" dirty="0" err="1"/>
              <a:t>инфекциялар</a:t>
            </a:r>
            <a:r>
              <a:rPr lang="ru-RU" sz="1200" dirty="0"/>
              <a:t> </a:t>
            </a:r>
            <a:r>
              <a:rPr lang="ru-RU" sz="1200" dirty="0" err="1"/>
              <a:t>сияқты</a:t>
            </a:r>
            <a:r>
              <a:rPr lang="ru-RU" sz="1200" dirty="0"/>
              <a:t> </a:t>
            </a:r>
            <a:r>
              <a:rPr lang="ru-RU" sz="1200" dirty="0" err="1"/>
              <a:t>бактериялық</a:t>
            </a:r>
            <a:r>
              <a:rPr lang="ru-RU" sz="1200" dirty="0"/>
              <a:t> </a:t>
            </a:r>
            <a:r>
              <a:rPr lang="ru-RU" sz="1200" dirty="0" err="1"/>
              <a:t>инфекциялардың</a:t>
            </a:r>
            <a:r>
              <a:rPr lang="ru-RU" sz="1200" dirty="0"/>
              <a:t> </a:t>
            </a:r>
            <a:r>
              <a:rPr lang="ru-RU" sz="1200" dirty="0" err="1"/>
              <a:t>кең</a:t>
            </a:r>
            <a:r>
              <a:rPr lang="ru-RU" sz="1200" dirty="0"/>
              <a:t> </a:t>
            </a:r>
            <a:r>
              <a:rPr lang="ru-RU" sz="1200" dirty="0" err="1"/>
              <a:t>ауқымын</a:t>
            </a:r>
            <a:r>
              <a:rPr lang="ru-RU" sz="1200" dirty="0"/>
              <a:t> </a:t>
            </a:r>
            <a:r>
              <a:rPr lang="ru-RU" sz="1200" dirty="0" err="1"/>
              <a:t>емдеу</a:t>
            </a:r>
            <a:r>
              <a:rPr lang="ru-RU" sz="1200" dirty="0"/>
              <a:t> </a:t>
            </a:r>
            <a:r>
              <a:rPr lang="ru-RU" sz="1200" dirty="0" err="1"/>
              <a:t>үшін</a:t>
            </a:r>
            <a:r>
              <a:rPr lang="ru-RU" sz="1200" dirty="0"/>
              <a:t> </a:t>
            </a:r>
            <a:r>
              <a:rPr lang="ru-RU" sz="1200" dirty="0" err="1"/>
              <a:t>қолданылады</a:t>
            </a:r>
            <a:r>
              <a:rPr lang="ru-RU" sz="1200" dirty="0"/>
              <a:t>.</a:t>
            </a:r>
            <a:endParaRPr lang="ru-KZ" sz="12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9C6863-30D3-7A48-B84E-63E1FEB97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31604"/>
            <a:ext cx="3019425" cy="201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3768F7-C26D-428D-B4F6-1FD4E2731E9B}"/>
              </a:ext>
            </a:extLst>
          </p:cNvPr>
          <p:cNvSpPr txBox="1"/>
          <p:nvPr/>
        </p:nvSpPr>
        <p:spPr>
          <a:xfrm>
            <a:off x="300600" y="3769516"/>
            <a:ext cx="76584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i="1" dirty="0" err="1">
                <a:solidFill>
                  <a:schemeClr val="accent1">
                    <a:lumMod val="75000"/>
                  </a:schemeClr>
                </a:solidFill>
              </a:rPr>
              <a:t>Пенициллиннің</a:t>
            </a:r>
            <a:r>
              <a:rPr lang="ru-RU" sz="1200" dirty="0"/>
              <a:t> </a:t>
            </a:r>
            <a:r>
              <a:rPr lang="ru-RU" sz="1200" dirty="0" err="1"/>
              <a:t>әсер</a:t>
            </a:r>
            <a:r>
              <a:rPr lang="ru-RU" sz="1200" dirty="0"/>
              <a:t> </a:t>
            </a:r>
            <a:r>
              <a:rPr lang="ru-RU" sz="1200" dirty="0" err="1"/>
              <a:t>ету</a:t>
            </a:r>
            <a:r>
              <a:rPr lang="ru-RU" sz="1200" dirty="0"/>
              <a:t> </a:t>
            </a:r>
            <a:r>
              <a:rPr lang="ru-RU" sz="1200" dirty="0" err="1"/>
              <a:t>механизмі</a:t>
            </a:r>
            <a:r>
              <a:rPr lang="ru-RU" sz="1200" dirty="0"/>
              <a:t>: </a:t>
            </a:r>
            <a:r>
              <a:rPr lang="ru-RU" sz="1200" dirty="0" err="1"/>
              <a:t>бактериялардың</a:t>
            </a:r>
            <a:r>
              <a:rPr lang="ru-RU" sz="1200" dirty="0"/>
              <a:t> </a:t>
            </a:r>
            <a:r>
              <a:rPr lang="ru-RU" sz="1200" dirty="0" err="1"/>
              <a:t>жасуша</a:t>
            </a:r>
            <a:r>
              <a:rPr lang="ru-RU" sz="1200" dirty="0"/>
              <a:t> </a:t>
            </a:r>
            <a:r>
              <a:rPr lang="ru-RU" sz="1200" dirty="0" err="1"/>
              <a:t>қабырғасының</a:t>
            </a:r>
            <a:r>
              <a:rPr lang="ru-RU" sz="1200" dirty="0"/>
              <a:t> </a:t>
            </a:r>
            <a:r>
              <a:rPr lang="ru-RU" sz="1200" dirty="0" err="1"/>
              <a:t>түзілуін</a:t>
            </a:r>
            <a:r>
              <a:rPr lang="ru-RU" sz="1200" dirty="0"/>
              <a:t> </a:t>
            </a:r>
            <a:r>
              <a:rPr lang="ru-RU" sz="1200" dirty="0" err="1"/>
              <a:t>тежеуге</a:t>
            </a:r>
            <a:r>
              <a:rPr lang="ru-RU" sz="1200" dirty="0"/>
              <a:t> </a:t>
            </a:r>
            <a:r>
              <a:rPr lang="ru-RU" sz="1200" dirty="0" err="1"/>
              <a:t>негізделген</a:t>
            </a:r>
            <a:r>
              <a:rPr lang="ru-RU" sz="1200" dirty="0"/>
              <a:t>, </a:t>
            </a:r>
            <a:r>
              <a:rPr lang="ru-RU" sz="1200" dirty="0" err="1"/>
              <a:t>бұл</a:t>
            </a:r>
            <a:r>
              <a:rPr lang="ru-RU" sz="1200" dirty="0"/>
              <a:t> </a:t>
            </a:r>
            <a:r>
              <a:rPr lang="ru-RU" sz="1200" dirty="0" err="1"/>
              <a:t>олардың</a:t>
            </a:r>
            <a:r>
              <a:rPr lang="ru-RU" sz="1200" dirty="0"/>
              <a:t> </a:t>
            </a:r>
            <a:r>
              <a:rPr lang="ru-RU" sz="1200" dirty="0" err="1"/>
              <a:t>жойылуына</a:t>
            </a:r>
            <a:r>
              <a:rPr lang="ru-RU" sz="1200" dirty="0"/>
              <a:t> </a:t>
            </a:r>
            <a:r>
              <a:rPr lang="ru-RU" sz="1200" dirty="0" err="1"/>
              <a:t>алып</a:t>
            </a:r>
            <a:r>
              <a:rPr lang="ru-RU" sz="1200" dirty="0"/>
              <a:t> </a:t>
            </a:r>
            <a:r>
              <a:rPr lang="ru-RU" sz="1200" dirty="0" err="1"/>
              <a:t>келеді</a:t>
            </a:r>
            <a:r>
              <a:rPr lang="ru-RU" sz="1200" dirty="0"/>
              <a:t>. Пенициллин </a:t>
            </a:r>
            <a:r>
              <a:rPr lang="ru-RU" sz="1200" dirty="0" err="1"/>
              <a:t>пептидогликанның</a:t>
            </a:r>
            <a:r>
              <a:rPr lang="ru-RU" sz="1200" dirty="0"/>
              <a:t> — бактерия </a:t>
            </a:r>
            <a:r>
              <a:rPr lang="ru-RU" sz="1200" dirty="0" err="1"/>
              <a:t>жасуша</a:t>
            </a:r>
            <a:r>
              <a:rPr lang="ru-RU" sz="1200" dirty="0"/>
              <a:t> </a:t>
            </a:r>
            <a:r>
              <a:rPr lang="ru-RU" sz="1200" dirty="0" err="1"/>
              <a:t>қабырғасының</a:t>
            </a:r>
            <a:r>
              <a:rPr lang="ru-RU" sz="1200" dirty="0"/>
              <a:t> </a:t>
            </a:r>
            <a:r>
              <a:rPr lang="ru-RU" sz="1200" dirty="0" err="1"/>
              <a:t>негізгі</a:t>
            </a:r>
            <a:r>
              <a:rPr lang="ru-RU" sz="1200" dirty="0"/>
              <a:t> </a:t>
            </a:r>
            <a:r>
              <a:rPr lang="ru-RU" sz="1200" dirty="0" err="1"/>
              <a:t>құрамдас</a:t>
            </a:r>
            <a:r>
              <a:rPr lang="ru-RU" sz="1200" dirty="0"/>
              <a:t> </a:t>
            </a:r>
            <a:r>
              <a:rPr lang="ru-RU" sz="1200" dirty="0" err="1"/>
              <a:t>бөлігі</a:t>
            </a:r>
            <a:r>
              <a:rPr lang="ru-RU" sz="1200" dirty="0"/>
              <a:t> — </a:t>
            </a:r>
            <a:r>
              <a:rPr lang="ru-RU" sz="1200" dirty="0" err="1"/>
              <a:t>түзілуін</a:t>
            </a:r>
            <a:r>
              <a:rPr lang="ru-RU" sz="1200" dirty="0"/>
              <a:t> </a:t>
            </a:r>
            <a:r>
              <a:rPr lang="ru-RU" sz="1200" dirty="0" err="1"/>
              <a:t>бұзып</a:t>
            </a:r>
            <a:r>
              <a:rPr lang="ru-RU" sz="1200" dirty="0"/>
              <a:t>, </a:t>
            </a:r>
            <a:r>
              <a:rPr lang="ru-RU" sz="1200" dirty="0" err="1"/>
              <a:t>транспептидтену</a:t>
            </a:r>
            <a:r>
              <a:rPr lang="ru-RU" sz="1200" dirty="0"/>
              <a:t> </a:t>
            </a:r>
            <a:r>
              <a:rPr lang="ru-RU" sz="1200" dirty="0" err="1"/>
              <a:t>реакциясының</a:t>
            </a:r>
            <a:r>
              <a:rPr lang="ru-RU" sz="1200" dirty="0"/>
              <a:t> </a:t>
            </a:r>
            <a:r>
              <a:rPr lang="ru-RU" sz="1200" dirty="0" err="1"/>
              <a:t>жүруіне</a:t>
            </a:r>
            <a:r>
              <a:rPr lang="ru-RU" sz="1200" dirty="0"/>
              <a:t> </a:t>
            </a:r>
            <a:r>
              <a:rPr lang="ru-RU" sz="1200" dirty="0" err="1"/>
              <a:t>кедергі</a:t>
            </a:r>
            <a:r>
              <a:rPr lang="ru-RU" sz="1200" dirty="0"/>
              <a:t> </a:t>
            </a:r>
            <a:r>
              <a:rPr lang="ru-RU" sz="1200" dirty="0" err="1"/>
              <a:t>келтіреді</a:t>
            </a:r>
            <a:r>
              <a:rPr lang="ru-RU" sz="1200" dirty="0"/>
              <a:t>. </a:t>
            </a:r>
            <a:r>
              <a:rPr lang="ru-RU" sz="1200" dirty="0" err="1"/>
              <a:t>Нәтижесінде</a:t>
            </a:r>
            <a:r>
              <a:rPr lang="ru-RU" sz="1200" dirty="0"/>
              <a:t> </a:t>
            </a:r>
            <a:r>
              <a:rPr lang="ru-RU" sz="1200" dirty="0" err="1"/>
              <a:t>бактериялық</a:t>
            </a:r>
            <a:r>
              <a:rPr lang="ru-RU" sz="1200" dirty="0"/>
              <a:t> </a:t>
            </a:r>
            <a:r>
              <a:rPr lang="ru-RU" sz="1200" dirty="0" err="1"/>
              <a:t>жасуша</a:t>
            </a:r>
            <a:r>
              <a:rPr lang="ru-RU" sz="1200" dirty="0"/>
              <a:t> </a:t>
            </a:r>
            <a:r>
              <a:rPr lang="ru-RU" sz="1200" dirty="0" err="1"/>
              <a:t>беріктігін</a:t>
            </a:r>
            <a:r>
              <a:rPr lang="ru-RU" sz="1200" dirty="0"/>
              <a:t> </a:t>
            </a:r>
            <a:r>
              <a:rPr lang="ru-RU" sz="1200" dirty="0" err="1"/>
              <a:t>жоғалтып</a:t>
            </a:r>
            <a:r>
              <a:rPr lang="ru-RU" sz="1200" dirty="0"/>
              <a:t>, </a:t>
            </a:r>
            <a:r>
              <a:rPr lang="ru-RU" sz="1200" dirty="0" err="1"/>
              <a:t>осмостық</a:t>
            </a:r>
            <a:r>
              <a:rPr lang="ru-RU" sz="1200" dirty="0"/>
              <a:t> </a:t>
            </a:r>
            <a:r>
              <a:rPr lang="ru-RU" sz="1200" dirty="0" err="1"/>
              <a:t>қысымның</a:t>
            </a:r>
            <a:r>
              <a:rPr lang="ru-RU" sz="1200" dirty="0"/>
              <a:t> </a:t>
            </a:r>
            <a:r>
              <a:rPr lang="ru-RU" sz="1200" dirty="0" err="1"/>
              <a:t>әсерінен</a:t>
            </a:r>
            <a:r>
              <a:rPr lang="ru-RU" sz="1200" dirty="0"/>
              <a:t> </a:t>
            </a:r>
            <a:r>
              <a:rPr lang="ru-RU" sz="1200" dirty="0" err="1"/>
              <a:t>бұзылады</a:t>
            </a:r>
            <a:r>
              <a:rPr lang="ru-RU" sz="1200" dirty="0"/>
              <a:t>.</a:t>
            </a:r>
            <a:endParaRPr lang="ru-KZ" sz="1200" dirty="0"/>
          </a:p>
        </p:txBody>
      </p:sp>
    </p:spTree>
    <p:extLst>
      <p:ext uri="{BB962C8B-B14F-4D97-AF65-F5344CB8AC3E}">
        <p14:creationId xmlns:p14="http://schemas.microsoft.com/office/powerpoint/2010/main" val="115223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2B078BC-64ED-D1BE-48C0-ABAB7E2568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9</a:t>
            </a:fld>
            <a:endParaRPr lang="ru-K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78AFC0-820B-F5E6-9FC3-DB64AA02AE7B}"/>
              </a:ext>
            </a:extLst>
          </p:cNvPr>
          <p:cNvSpPr txBox="1"/>
          <p:nvPr/>
        </p:nvSpPr>
        <p:spPr>
          <a:xfrm>
            <a:off x="1295400" y="209550"/>
            <a:ext cx="5715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Гетероцикл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қатардағы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синтетикалық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дәрілік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заттар</a:t>
            </a:r>
            <a:endParaRPr lang="ru-KZ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A8BC52-EAE3-ECC3-61EB-5F89415351E5}"/>
              </a:ext>
            </a:extLst>
          </p:cNvPr>
          <p:cNvSpPr txBox="1"/>
          <p:nvPr/>
        </p:nvSpPr>
        <p:spPr>
          <a:xfrm>
            <a:off x="235001" y="819633"/>
            <a:ext cx="205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solidFill>
                  <a:srgbClr val="FF0000"/>
                </a:solidFill>
                <a:latin typeface="+mn-lt"/>
              </a:rPr>
              <a:t>Дәрілік</a:t>
            </a:r>
            <a:r>
              <a:rPr lang="ru-RU" sz="1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+mn-lt"/>
              </a:rPr>
              <a:t>заттардың</a:t>
            </a:r>
            <a:r>
              <a:rPr lang="ru-RU" sz="1400" b="1" dirty="0">
                <a:solidFill>
                  <a:srgbClr val="FF0000"/>
                </a:solidFill>
                <a:latin typeface="+mn-lt"/>
              </a:rPr>
              <a:t> 60% </a:t>
            </a:r>
            <a:r>
              <a:rPr lang="ru-RU" sz="1400" b="1" dirty="0" err="1">
                <a:solidFill>
                  <a:srgbClr val="FF0000"/>
                </a:solidFill>
                <a:latin typeface="+mn-lt"/>
              </a:rPr>
              <a:t>құрайды</a:t>
            </a:r>
            <a:r>
              <a:rPr lang="ru-RU" sz="1400" b="1" dirty="0">
                <a:solidFill>
                  <a:srgbClr val="FF0000"/>
                </a:solidFill>
                <a:latin typeface="+mn-lt"/>
              </a:rPr>
              <a:t>!!!</a:t>
            </a:r>
            <a:endParaRPr lang="ru-KZ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39A714-9650-E516-38F7-9E1F0EFDE3E2}"/>
              </a:ext>
            </a:extLst>
          </p:cNvPr>
          <p:cNvSpPr txBox="1"/>
          <p:nvPr/>
        </p:nvSpPr>
        <p:spPr>
          <a:xfrm>
            <a:off x="1006129" y="4228983"/>
            <a:ext cx="1905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200" dirty="0"/>
              <a:t>3-амино-1,2,4-триазол</a:t>
            </a:r>
          </a:p>
          <a:p>
            <a:pPr algn="ctr">
              <a:buNone/>
            </a:pPr>
            <a:endParaRPr lang="ru-RU" sz="1200" b="1" dirty="0"/>
          </a:p>
          <a:p>
            <a:pPr algn="ctr">
              <a:buNone/>
            </a:pPr>
            <a:r>
              <a:rPr lang="ru-RU" sz="1200" b="1" dirty="0" err="1">
                <a:solidFill>
                  <a:srgbClr val="C00000"/>
                </a:solidFill>
              </a:rPr>
              <a:t>Гербицидтер</a:t>
            </a:r>
            <a:endParaRPr lang="ru-RU" sz="1200" b="1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1200" dirty="0"/>
              <a:t>арам </a:t>
            </a:r>
            <a:r>
              <a:rPr lang="ru-RU" sz="1200" dirty="0" err="1"/>
              <a:t>шөптерге</a:t>
            </a:r>
            <a:r>
              <a:rPr lang="ru-RU" sz="1200" dirty="0"/>
              <a:t> </a:t>
            </a:r>
            <a:r>
              <a:rPr lang="ru-RU" sz="1200" dirty="0" err="1"/>
              <a:t>қарсы</a:t>
            </a:r>
            <a:endParaRPr lang="ru-RU" sz="12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5933FFA-F699-5A51-D627-281203ED2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044" t="12256"/>
          <a:stretch>
            <a:fillRect/>
          </a:stretch>
        </p:blipFill>
        <p:spPr>
          <a:xfrm>
            <a:off x="2292401" y="799469"/>
            <a:ext cx="2238728" cy="12152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4B300C-AF56-4CEF-F797-814FE1C38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0042" y="650162"/>
            <a:ext cx="1493638" cy="13847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3E8FA3-438F-CBED-7582-DAF687C69066}"/>
              </a:ext>
            </a:extLst>
          </p:cNvPr>
          <p:cNvSpPr txBox="1"/>
          <p:nvPr/>
        </p:nvSpPr>
        <p:spPr>
          <a:xfrm>
            <a:off x="2743200" y="2134775"/>
            <a:ext cx="152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err="1"/>
              <a:t>офлоксацин</a:t>
            </a:r>
            <a:endParaRPr lang="ru-KZ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7E26C8-754D-D706-FF3E-B23EBD6D46F9}"/>
              </a:ext>
            </a:extLst>
          </p:cNvPr>
          <p:cNvSpPr txBox="1"/>
          <p:nvPr/>
        </p:nvSpPr>
        <p:spPr>
          <a:xfrm>
            <a:off x="5181600" y="2137603"/>
            <a:ext cx="1676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азитромицин</a:t>
            </a:r>
            <a:endParaRPr lang="ru-KZ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56BA8B-F06E-AD8B-399C-5731A6626BE7}"/>
              </a:ext>
            </a:extLst>
          </p:cNvPr>
          <p:cNvSpPr txBox="1"/>
          <p:nvPr/>
        </p:nvSpPr>
        <p:spPr>
          <a:xfrm>
            <a:off x="1676400" y="2511295"/>
            <a:ext cx="4953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</a:rPr>
              <a:t>Пестицидтер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</a:rPr>
              <a:t>өсімдіктердің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</a:rPr>
              <a:t>химиялық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</a:rPr>
              <a:t>қорғанысы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5C0E4F9-C734-B226-6E86-8ACBB3CC8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6749"/>
          <a:stretch>
            <a:fillRect/>
          </a:stretch>
        </p:blipFill>
        <p:spPr>
          <a:xfrm>
            <a:off x="1181100" y="2939122"/>
            <a:ext cx="5943600" cy="120398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3EDE6C8-7E58-BB4B-AFA5-FAFFFC1A541F}"/>
              </a:ext>
            </a:extLst>
          </p:cNvPr>
          <p:cNvSpPr txBox="1"/>
          <p:nvPr/>
        </p:nvSpPr>
        <p:spPr>
          <a:xfrm>
            <a:off x="3093864" y="4209633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200" dirty="0" err="1"/>
              <a:t>Мелатоксон</a:t>
            </a:r>
            <a:r>
              <a:rPr lang="ru-RU" sz="1200" dirty="0"/>
              <a:t> </a:t>
            </a:r>
          </a:p>
          <a:p>
            <a:pPr algn="ctr">
              <a:buNone/>
            </a:pPr>
            <a:endParaRPr lang="ru-RU" sz="1200" b="1" dirty="0"/>
          </a:p>
          <a:p>
            <a:pPr algn="ctr">
              <a:buNone/>
            </a:pPr>
            <a:r>
              <a:rPr lang="ru-RU" sz="1200" b="1" dirty="0" err="1">
                <a:solidFill>
                  <a:srgbClr val="C00000"/>
                </a:solidFill>
              </a:rPr>
              <a:t>Инсектицидтер</a:t>
            </a:r>
            <a:endParaRPr lang="ru-RU" sz="1200" b="1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1200" dirty="0" err="1"/>
              <a:t>зиянкестерге</a:t>
            </a:r>
            <a:r>
              <a:rPr lang="ru-RU" sz="1200" dirty="0"/>
              <a:t> </a:t>
            </a:r>
            <a:r>
              <a:rPr lang="ru-RU" sz="1200" dirty="0" err="1"/>
              <a:t>қарсы</a:t>
            </a:r>
            <a:endParaRPr lang="ru-RU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E9F151-20FD-5264-AF3F-0DFCC829709C}"/>
              </a:ext>
            </a:extLst>
          </p:cNvPr>
          <p:cNvSpPr txBox="1"/>
          <p:nvPr/>
        </p:nvSpPr>
        <p:spPr>
          <a:xfrm>
            <a:off x="4952999" y="4209632"/>
            <a:ext cx="25155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200" dirty="0" err="1"/>
              <a:t>Тиабендазол</a:t>
            </a:r>
            <a:endParaRPr lang="ru-RU" sz="1200" dirty="0"/>
          </a:p>
          <a:p>
            <a:pPr algn="ctr">
              <a:buNone/>
            </a:pPr>
            <a:endParaRPr lang="ru-RU" sz="1200" b="1" dirty="0"/>
          </a:p>
          <a:p>
            <a:pPr algn="ctr">
              <a:buNone/>
            </a:pPr>
            <a:r>
              <a:rPr lang="ru-RU" sz="1200" b="1" dirty="0" err="1">
                <a:solidFill>
                  <a:srgbClr val="C00000"/>
                </a:solidFill>
              </a:rPr>
              <a:t>Фунгицидтер</a:t>
            </a:r>
            <a:endParaRPr lang="ru-RU" sz="1200" b="1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1200" dirty="0" err="1"/>
              <a:t>зең</a:t>
            </a:r>
            <a:r>
              <a:rPr lang="ru-RU" sz="1200" b="1" dirty="0"/>
              <a:t> </a:t>
            </a:r>
            <a:r>
              <a:rPr lang="ru-RU" sz="1200" dirty="0" err="1"/>
              <a:t>тудыратын</a:t>
            </a:r>
            <a:r>
              <a:rPr lang="ru-RU" sz="1200" dirty="0"/>
              <a:t> </a:t>
            </a:r>
            <a:r>
              <a:rPr lang="ru-RU" sz="1200" dirty="0" err="1"/>
              <a:t>ауруларға</a:t>
            </a:r>
            <a:r>
              <a:rPr lang="ru-RU" sz="1200" dirty="0"/>
              <a:t> </a:t>
            </a:r>
            <a:r>
              <a:rPr lang="ru-RU" sz="1200" dirty="0" err="1"/>
              <a:t>қарсы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92036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</TotalTime>
  <Words>662</Words>
  <Application>Microsoft Office PowerPoint</Application>
  <PresentationFormat>Экран (16:9)</PresentationFormat>
  <Paragraphs>100</Paragraphs>
  <Slides>17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Microsoft Sans Serif</vt:lpstr>
      <vt:lpstr>Office Theme</vt:lpstr>
      <vt:lpstr>CS ChemDraw Drawing</vt:lpstr>
      <vt:lpstr>Гетероциклді қосылыстардың жіктелуі,  номенклатурасы және практикалық маңызы</vt:lpstr>
      <vt:lpstr>Жоспар:</vt:lpstr>
      <vt:lpstr>Гетероциклды қосылыстар  — сақиналы молекулалар, сақина құрамында көміртек атомынан өзге бір немесе бірнеше гетероатомы (N, O, S т.б.) бар органикалық қосылыстар.  Гетероциклді қосылыстар табиғатта көп таралған (дәруміндер, алкалоидтар, пигменттер т.б.). Азотты гетероциклді қосылыстардың биологиялық процестерде маңызы зор.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ЖІКТЕЛУІ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Дəріс 14</dc:title>
  <dc:creator>user</dc:creator>
  <cp:lastModifiedBy>Берганаева Гульзат</cp:lastModifiedBy>
  <cp:revision>53</cp:revision>
  <dcterms:created xsi:type="dcterms:W3CDTF">2024-03-09T02:53:14Z</dcterms:created>
  <dcterms:modified xsi:type="dcterms:W3CDTF">2025-10-27T17:04:25Z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